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mbria" pitchFamily="18" charset="0"/>
      <p:regular r:id="rId15"/>
      <p:bold r:id="rId16"/>
      <p:italic r:id="rId17"/>
      <p:boldItalic r:id="rId18"/>
    </p:embeddedFont>
    <p:embeddedFont>
      <p:font typeface="Calibri" pitchFamily="34" charset="0"/>
      <p:regular r:id="rId19"/>
      <p:bold r:id="rId20"/>
      <p:italic r:id="rId21"/>
      <p:boldItalic r:id="rId22"/>
    </p:embeddedFont>
    <p:embeddedFont>
      <p:font typeface="Georgia" pitchFamily="18" charset="0"/>
      <p:regular r:id="rId23"/>
      <p:bold r:id="rId24"/>
      <p:italic r:id="rId25"/>
      <p:boldItalic r:id="rId26"/>
    </p:embeddedFont>
    <p:embeddedFont>
      <p:font typeface="Canva Sans Bold" charset="0"/>
      <p:regular r:id="rId27"/>
    </p:embeddedFont>
    <p:embeddedFont>
      <p:font typeface="Canva Sans"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33" d="100"/>
          <a:sy n="33" d="100"/>
        </p:scale>
        <p:origin x="-787"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5EC4BF-6429-401F-A8B3-121FD4A9D9AD}" type="datetimeFigureOut">
              <a:rPr lang="en-US" smtClean="0"/>
              <a:t>8/30/2024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E6A416-1A04-4D19-AEFA-0E6DCBD65BA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E6A416-1A04-4D19-AEFA-0E6DCBD65BA1}"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3.svg"/><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82192" y="3619500"/>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3">
              <a:alphaModFix amt="30000"/>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3">
              <a:alphaModFix amt="80000"/>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716111" y="353331"/>
            <a:ext cx="16855779" cy="1123950"/>
          </a:xfrm>
          <a:prstGeom prst="rect">
            <a:avLst/>
          </a:prstGeom>
        </p:spPr>
        <p:txBody>
          <a:bodyPr lIns="0" tIns="0" rIns="0" bIns="0" rtlCol="0" anchor="t">
            <a:spAutoFit/>
          </a:bodyPr>
          <a:lstStyle/>
          <a:p>
            <a:pPr algn="l">
              <a:lnSpc>
                <a:spcPts val="8880"/>
              </a:lnSpc>
            </a:pPr>
            <a:r>
              <a:rPr lang="en-US" sz="7400">
                <a:solidFill>
                  <a:srgbClr val="2A2E3A"/>
                </a:solidFill>
                <a:latin typeface="Klein Bold"/>
                <a:ea typeface="Klein Bold"/>
                <a:cs typeface="Klein Bold"/>
                <a:sym typeface="Klein Bold"/>
              </a:rPr>
              <a:t>Employee Data Analysis Using Excel</a:t>
            </a:r>
          </a:p>
        </p:txBody>
      </p:sp>
      <p:sp>
        <p:nvSpPr>
          <p:cNvPr id="11" name="Title 10"/>
          <p:cNvSpPr>
            <a:spLocks noGrp="1"/>
          </p:cNvSpPr>
          <p:nvPr>
            <p:ph type="title"/>
          </p:nvPr>
        </p:nvSpPr>
        <p:spPr>
          <a:xfrm>
            <a:off x="914400" y="4457700"/>
            <a:ext cx="7772400" cy="1362075"/>
          </a:xfrm>
        </p:spPr>
        <p:txBody>
          <a:bodyPr>
            <a:normAutofit/>
          </a:bodyPr>
          <a:lstStyle/>
          <a:p>
            <a:r>
              <a:rPr lang="en-US" dirty="0" smtClean="0">
                <a:latin typeface="Cambria" pitchFamily="18" charset="0"/>
                <a:ea typeface="Cambria" pitchFamily="18" charset="0"/>
              </a:rPr>
              <a:t/>
            </a:r>
            <a:br>
              <a:rPr lang="en-US" dirty="0" smtClean="0">
                <a:latin typeface="Cambria" pitchFamily="18" charset="0"/>
                <a:ea typeface="Cambria" pitchFamily="18" charset="0"/>
              </a:rPr>
            </a:br>
            <a:endParaRPr lang="en-US" dirty="0"/>
          </a:p>
        </p:txBody>
      </p:sp>
      <p:sp>
        <p:nvSpPr>
          <p:cNvPr id="12" name="Rectangle 11"/>
          <p:cNvSpPr/>
          <p:nvPr/>
        </p:nvSpPr>
        <p:spPr>
          <a:xfrm>
            <a:off x="2971800" y="3467100"/>
            <a:ext cx="13563600" cy="4524315"/>
          </a:xfrm>
          <a:prstGeom prst="rect">
            <a:avLst/>
          </a:prstGeom>
        </p:spPr>
        <p:txBody>
          <a:bodyPr wrap="square">
            <a:spAutoFit/>
          </a:bodyPr>
          <a:lstStyle/>
          <a:p>
            <a:r>
              <a:rPr lang="en-US" sz="3200" b="1" dirty="0" smtClean="0">
                <a:solidFill>
                  <a:srgbClr val="002060"/>
                </a:solidFill>
                <a:latin typeface="Cambria" pitchFamily="18" charset="0"/>
                <a:ea typeface="Cambria" pitchFamily="18" charset="0"/>
              </a:rPr>
              <a:t>NAME : VINUSHA </a:t>
            </a:r>
            <a:r>
              <a:rPr lang="en-US" sz="3200" b="1" dirty="0" smtClean="0">
                <a:solidFill>
                  <a:srgbClr val="002060"/>
                </a:solidFill>
                <a:latin typeface="Cambria" pitchFamily="18" charset="0"/>
                <a:ea typeface="Cambria" pitchFamily="18" charset="0"/>
              </a:rPr>
              <a:t>DHANAPAL</a:t>
            </a:r>
          </a:p>
          <a:p>
            <a:r>
              <a:rPr lang="en-US" sz="3200" b="1" dirty="0" smtClean="0">
                <a:solidFill>
                  <a:srgbClr val="002060"/>
                </a:solidFill>
                <a:latin typeface="Cambria" pitchFamily="18" charset="0"/>
                <a:ea typeface="Cambria" pitchFamily="18" charset="0"/>
              </a:rPr>
              <a:t/>
            </a:r>
            <a:br>
              <a:rPr lang="en-US" sz="3200" b="1" dirty="0" smtClean="0">
                <a:solidFill>
                  <a:srgbClr val="002060"/>
                </a:solidFill>
                <a:latin typeface="Cambria" pitchFamily="18" charset="0"/>
                <a:ea typeface="Cambria" pitchFamily="18" charset="0"/>
              </a:rPr>
            </a:br>
            <a:r>
              <a:rPr lang="en-US" sz="3200" b="1" dirty="0" smtClean="0">
                <a:solidFill>
                  <a:srgbClr val="002060"/>
                </a:solidFill>
                <a:latin typeface="Cambria" pitchFamily="18" charset="0"/>
                <a:ea typeface="Cambria" pitchFamily="18" charset="0"/>
              </a:rPr>
              <a:t>REG </a:t>
            </a:r>
            <a:r>
              <a:rPr lang="en-US" sz="3200" b="1" dirty="0" smtClean="0">
                <a:solidFill>
                  <a:srgbClr val="002060"/>
                </a:solidFill>
                <a:latin typeface="Cambria" pitchFamily="18" charset="0"/>
                <a:ea typeface="Cambria" pitchFamily="18" charset="0"/>
              </a:rPr>
              <a:t>NO:2213371036155</a:t>
            </a:r>
          </a:p>
          <a:p>
            <a:r>
              <a:rPr lang="en-US" sz="3200" b="1" dirty="0" smtClean="0">
                <a:solidFill>
                  <a:srgbClr val="002060"/>
                </a:solidFill>
                <a:latin typeface="Cambria" pitchFamily="18" charset="0"/>
                <a:ea typeface="Cambria" pitchFamily="18" charset="0"/>
              </a:rPr>
              <a:t/>
            </a:r>
            <a:br>
              <a:rPr lang="en-US" sz="3200" b="1" dirty="0" smtClean="0">
                <a:solidFill>
                  <a:srgbClr val="002060"/>
                </a:solidFill>
                <a:latin typeface="Cambria" pitchFamily="18" charset="0"/>
                <a:ea typeface="Cambria" pitchFamily="18" charset="0"/>
              </a:rPr>
            </a:br>
            <a:r>
              <a:rPr lang="en-US" sz="3200" b="1" dirty="0" smtClean="0">
                <a:solidFill>
                  <a:srgbClr val="002060"/>
                </a:solidFill>
                <a:latin typeface="Cambria" pitchFamily="18" charset="0"/>
                <a:ea typeface="Cambria" pitchFamily="18" charset="0"/>
              </a:rPr>
              <a:t>NAN  MUDHALVAN ID : D25D4EEBB2E0310BC3D4AD51D48AF14D</a:t>
            </a:r>
            <a:br>
              <a:rPr lang="en-US" sz="3200" b="1" dirty="0" smtClean="0">
                <a:solidFill>
                  <a:srgbClr val="002060"/>
                </a:solidFill>
                <a:latin typeface="Cambria" pitchFamily="18" charset="0"/>
                <a:ea typeface="Cambria" pitchFamily="18" charset="0"/>
              </a:rPr>
            </a:br>
            <a:r>
              <a:rPr lang="en-US" sz="3200" b="1" dirty="0" smtClean="0">
                <a:solidFill>
                  <a:srgbClr val="002060"/>
                </a:solidFill>
                <a:latin typeface="Cambria" pitchFamily="18" charset="0"/>
                <a:ea typeface="Cambria" pitchFamily="18" charset="0"/>
              </a:rPr>
              <a:t>DEPARTMENT : </a:t>
            </a:r>
            <a:r>
              <a:rPr lang="en-US" sz="3200" b="1" dirty="0" smtClean="0">
                <a:solidFill>
                  <a:srgbClr val="002060"/>
                </a:solidFill>
                <a:latin typeface="Cambria" pitchFamily="18" charset="0"/>
                <a:ea typeface="Cambria" pitchFamily="18" charset="0"/>
              </a:rPr>
              <a:t>B.COM</a:t>
            </a:r>
          </a:p>
          <a:p>
            <a:r>
              <a:rPr lang="en-US" sz="3200" b="1" dirty="0" smtClean="0">
                <a:solidFill>
                  <a:srgbClr val="002060"/>
                </a:solidFill>
                <a:latin typeface="Cambria" pitchFamily="18" charset="0"/>
                <a:ea typeface="Cambria" pitchFamily="18" charset="0"/>
              </a:rPr>
              <a:t/>
            </a:r>
            <a:br>
              <a:rPr lang="en-US" sz="3200" b="1" dirty="0" smtClean="0">
                <a:solidFill>
                  <a:srgbClr val="002060"/>
                </a:solidFill>
                <a:latin typeface="Cambria" pitchFamily="18" charset="0"/>
                <a:ea typeface="Cambria" pitchFamily="18" charset="0"/>
              </a:rPr>
            </a:br>
            <a:r>
              <a:rPr lang="en-US" sz="3200" b="1" dirty="0" smtClean="0">
                <a:solidFill>
                  <a:srgbClr val="002060"/>
                </a:solidFill>
                <a:latin typeface="Cambria" pitchFamily="18" charset="0"/>
                <a:ea typeface="Cambria" pitchFamily="18" charset="0"/>
              </a:rPr>
              <a:t>COLLAGE NAME : QUAID E MILLATH GOVERNMENT COLLAGE FOR WOMEN ( AUTONOMUS)</a:t>
            </a:r>
            <a:endParaRPr lang="en-US" sz="3200" b="1" dirty="0">
              <a:solidFill>
                <a:srgbClr val="00206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6800" y="1943100"/>
            <a:ext cx="5715000" cy="5638800"/>
          </a:xfrm>
          <a:custGeom>
            <a:avLst/>
            <a:gdLst/>
            <a:ahLst/>
            <a:cxnLst/>
            <a:rect l="l" t="t" r="r" b="b"/>
            <a:pathLst>
              <a:path w="15978794" h="15978794">
                <a:moveTo>
                  <a:pt x="0" y="0"/>
                </a:moveTo>
                <a:lnTo>
                  <a:pt x="15978795" y="0"/>
                </a:lnTo>
                <a:lnTo>
                  <a:pt x="15978795" y="15978794"/>
                </a:lnTo>
                <a:lnTo>
                  <a:pt x="0" y="1597879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028700" y="3986877"/>
            <a:ext cx="6278177" cy="1139825"/>
          </a:xfrm>
          <a:prstGeom prst="rect">
            <a:avLst/>
          </a:prstGeom>
        </p:spPr>
        <p:txBody>
          <a:bodyPr lIns="0" tIns="0" rIns="0" bIns="0" rtlCol="0" anchor="t">
            <a:spAutoFit/>
          </a:bodyPr>
          <a:lstStyle/>
          <a:p>
            <a:pPr algn="l">
              <a:lnSpc>
                <a:spcPts val="9099"/>
              </a:lnSpc>
            </a:pPr>
            <a:r>
              <a:rPr lang="en-US" sz="6999" dirty="0" smtClean="0">
                <a:solidFill>
                  <a:srgbClr val="FFFFFF"/>
                </a:solidFill>
                <a:latin typeface="Klein Bold"/>
                <a:ea typeface="Klein Bold"/>
                <a:cs typeface="Klein Bold"/>
                <a:sym typeface="Klein Bold"/>
              </a:rPr>
              <a:t>  </a:t>
            </a:r>
            <a:r>
              <a:rPr lang="en-US" sz="6999" dirty="0" err="1" smtClean="0">
                <a:solidFill>
                  <a:srgbClr val="FFFFFF"/>
                </a:solidFill>
                <a:latin typeface="Klein Bold"/>
                <a:ea typeface="Klein Bold"/>
                <a:cs typeface="Klein Bold"/>
                <a:sym typeface="Klein Bold"/>
              </a:rPr>
              <a:t>Modelling</a:t>
            </a:r>
            <a:endParaRPr lang="en-US" sz="6999" dirty="0">
              <a:solidFill>
                <a:srgbClr val="FFFFFF"/>
              </a:solidFill>
              <a:latin typeface="Klein Bold"/>
              <a:ea typeface="Klein Bold"/>
              <a:cs typeface="Klein Bold"/>
              <a:sym typeface="Klein Bold"/>
            </a:endParaRPr>
          </a:p>
        </p:txBody>
      </p:sp>
      <p:sp>
        <p:nvSpPr>
          <p:cNvPr id="4" name="TextBox 4"/>
          <p:cNvSpPr txBox="1"/>
          <p:nvPr/>
        </p:nvSpPr>
        <p:spPr>
          <a:xfrm>
            <a:off x="9144000" y="0"/>
            <a:ext cx="2763366" cy="448841"/>
          </a:xfrm>
          <a:prstGeom prst="rect">
            <a:avLst/>
          </a:prstGeom>
        </p:spPr>
        <p:txBody>
          <a:bodyPr wrap="square" lIns="0" tIns="0" rIns="0" bIns="0" rtlCol="0" anchor="t">
            <a:spAutoFit/>
          </a:bodyPr>
          <a:lstStyle/>
          <a:p>
            <a:pPr algn="ctr">
              <a:lnSpc>
                <a:spcPts val="3500"/>
              </a:lnSpc>
            </a:pPr>
            <a:r>
              <a:rPr lang="en-US" sz="2500" dirty="0">
                <a:solidFill>
                  <a:srgbClr val="000000"/>
                </a:solidFill>
                <a:latin typeface="Canva Sans Bold"/>
                <a:ea typeface="Canva Sans Bold"/>
                <a:cs typeface="Canva Sans Bold"/>
                <a:sym typeface="Canva Sans Bold"/>
              </a:rPr>
              <a:t>Data Collection</a:t>
            </a:r>
          </a:p>
        </p:txBody>
      </p:sp>
      <p:sp>
        <p:nvSpPr>
          <p:cNvPr id="5" name="TextBox 5"/>
          <p:cNvSpPr txBox="1"/>
          <p:nvPr/>
        </p:nvSpPr>
        <p:spPr>
          <a:xfrm>
            <a:off x="8891463" y="501550"/>
            <a:ext cx="9396537" cy="1758949"/>
          </a:xfrm>
          <a:prstGeom prst="rect">
            <a:avLst/>
          </a:prstGeom>
        </p:spPr>
        <p:txBody>
          <a:bodyPr lIns="0" tIns="0" rIns="0" bIns="0" rtlCol="0" anchor="t">
            <a:spAutoFit/>
          </a:bodyPr>
          <a:lstStyle/>
          <a:p>
            <a:pPr marL="431807" lvl="1" indent="-215904" algn="l">
              <a:lnSpc>
                <a:spcPts val="2800"/>
              </a:lnSpc>
              <a:buFont typeface="Arial"/>
              <a:buChar char="•"/>
            </a:pPr>
            <a:r>
              <a:rPr lang="en-US" sz="2000">
                <a:solidFill>
                  <a:srgbClr val="000000"/>
                </a:solidFill>
                <a:latin typeface="Canva Sans"/>
                <a:ea typeface="Canva Sans"/>
                <a:cs typeface="Canva Sans"/>
                <a:sym typeface="Canva Sans"/>
              </a:rPr>
              <a:t>Access the Kaggle account with the appropriate username and password.</a:t>
            </a:r>
          </a:p>
          <a:p>
            <a:pPr marL="431807" lvl="1" indent="-215904" algn="l">
              <a:lnSpc>
                <a:spcPts val="2800"/>
              </a:lnSpc>
              <a:buFont typeface="Arial"/>
              <a:buChar char="•"/>
            </a:pPr>
            <a:r>
              <a:rPr lang="en-US" sz="2000">
                <a:solidFill>
                  <a:srgbClr val="000000"/>
                </a:solidFill>
                <a:latin typeface="Canva Sans"/>
                <a:ea typeface="Canva Sans"/>
                <a:cs typeface="Canva Sans"/>
                <a:sym typeface="Canva Sans"/>
              </a:rPr>
              <a:t>Navigate to the “Data” or “Reports” section, choose the required dataset, and click the “Download” button.</a:t>
            </a:r>
          </a:p>
          <a:p>
            <a:pPr marL="431807" lvl="1" indent="-215904" algn="l">
              <a:lnSpc>
                <a:spcPts val="2800"/>
              </a:lnSpc>
              <a:buFont typeface="Arial"/>
              <a:buChar char="•"/>
            </a:pPr>
            <a:r>
              <a:rPr lang="en-US" sz="2000">
                <a:solidFill>
                  <a:srgbClr val="000000"/>
                </a:solidFill>
                <a:latin typeface="Canva Sans"/>
                <a:ea typeface="Canva Sans"/>
                <a:cs typeface="Canva Sans"/>
                <a:sym typeface="Canva Sans"/>
              </a:rPr>
              <a:t>Select the desired file format (e.g., CSV or Excel) and save the file to the computer.</a:t>
            </a:r>
          </a:p>
        </p:txBody>
      </p:sp>
      <p:sp>
        <p:nvSpPr>
          <p:cNvPr id="6" name="TextBox 6"/>
          <p:cNvSpPr txBox="1"/>
          <p:nvPr/>
        </p:nvSpPr>
        <p:spPr>
          <a:xfrm>
            <a:off x="9123834" y="2374799"/>
            <a:ext cx="2878485" cy="431799"/>
          </a:xfrm>
          <a:prstGeom prst="rect">
            <a:avLst/>
          </a:prstGeom>
        </p:spPr>
        <p:txBody>
          <a:bodyPr lIns="0" tIns="0" rIns="0" bIns="0" rtlCol="0" anchor="t">
            <a:spAutoFit/>
          </a:bodyPr>
          <a:lstStyle/>
          <a:p>
            <a:pPr algn="ctr">
              <a:lnSpc>
                <a:spcPts val="3500"/>
              </a:lnSpc>
            </a:pPr>
            <a:r>
              <a:rPr lang="en-US" sz="2500">
                <a:solidFill>
                  <a:srgbClr val="000000"/>
                </a:solidFill>
                <a:latin typeface="Canva Sans Bold"/>
                <a:ea typeface="Canva Sans Bold"/>
                <a:cs typeface="Canva Sans Bold"/>
                <a:sym typeface="Canva Sans Bold"/>
              </a:rPr>
              <a:t>Feature Collection</a:t>
            </a:r>
          </a:p>
        </p:txBody>
      </p:sp>
      <p:sp>
        <p:nvSpPr>
          <p:cNvPr id="7" name="TextBox 7"/>
          <p:cNvSpPr txBox="1"/>
          <p:nvPr/>
        </p:nvSpPr>
        <p:spPr>
          <a:xfrm>
            <a:off x="8917632" y="2930424"/>
            <a:ext cx="9396537" cy="1758949"/>
          </a:xfrm>
          <a:prstGeom prst="rect">
            <a:avLst/>
          </a:prstGeom>
        </p:spPr>
        <p:txBody>
          <a:bodyPr lIns="0" tIns="0" rIns="0" bIns="0" rtlCol="0" anchor="t">
            <a:spAutoFit/>
          </a:bodyPr>
          <a:lstStyle/>
          <a:p>
            <a:pPr marL="431807" lvl="1" indent="-215904" algn="l">
              <a:lnSpc>
                <a:spcPts val="2800"/>
              </a:lnSpc>
              <a:buFont typeface="Arial"/>
              <a:buChar char="•"/>
            </a:pPr>
            <a:r>
              <a:rPr lang="en-US" sz="2000" dirty="0">
                <a:solidFill>
                  <a:srgbClr val="000000"/>
                </a:solidFill>
                <a:latin typeface="Canva Sans"/>
                <a:ea typeface="Canva Sans"/>
                <a:cs typeface="Canva Sans"/>
                <a:sym typeface="Canva Sans"/>
              </a:rPr>
              <a:t>Determine all relevant data sources and systems from which features will be collected.</a:t>
            </a:r>
          </a:p>
          <a:p>
            <a:pPr marL="431807" lvl="1" indent="-215904" algn="l">
              <a:lnSpc>
                <a:spcPts val="2800"/>
              </a:lnSpc>
              <a:buFont typeface="Arial"/>
              <a:buChar char="•"/>
            </a:pPr>
            <a:r>
              <a:rPr lang="en-US" sz="2000" dirty="0">
                <a:solidFill>
                  <a:srgbClr val="000000"/>
                </a:solidFill>
                <a:latin typeface="Canva Sans"/>
                <a:ea typeface="Canva Sans"/>
                <a:cs typeface="Canva Sans"/>
                <a:sym typeface="Canva Sans"/>
              </a:rPr>
              <a:t>Identify and define the specific features or attributes needed for analysis, such as performance metrics, Performance records, and Performance scores.</a:t>
            </a:r>
          </a:p>
        </p:txBody>
      </p:sp>
      <p:sp>
        <p:nvSpPr>
          <p:cNvPr id="8" name="TextBox 8"/>
          <p:cNvSpPr txBox="1"/>
          <p:nvPr/>
        </p:nvSpPr>
        <p:spPr>
          <a:xfrm>
            <a:off x="9247063" y="4803673"/>
            <a:ext cx="2182937" cy="448841"/>
          </a:xfrm>
          <a:prstGeom prst="rect">
            <a:avLst/>
          </a:prstGeom>
        </p:spPr>
        <p:txBody>
          <a:bodyPr wrap="square" lIns="0" tIns="0" rIns="0" bIns="0" rtlCol="0" anchor="t">
            <a:spAutoFit/>
          </a:bodyPr>
          <a:lstStyle/>
          <a:p>
            <a:pPr algn="ctr">
              <a:lnSpc>
                <a:spcPts val="3500"/>
              </a:lnSpc>
            </a:pPr>
            <a:r>
              <a:rPr lang="en-US" sz="2500" dirty="0">
                <a:solidFill>
                  <a:srgbClr val="000000"/>
                </a:solidFill>
                <a:latin typeface="Canva Sans Bold"/>
                <a:ea typeface="Canva Sans Bold"/>
                <a:cs typeface="Canva Sans Bold"/>
                <a:sym typeface="Canva Sans Bold"/>
              </a:rPr>
              <a:t>Data Cleaning</a:t>
            </a:r>
          </a:p>
        </p:txBody>
      </p:sp>
      <p:sp>
        <p:nvSpPr>
          <p:cNvPr id="9" name="TextBox 9"/>
          <p:cNvSpPr txBox="1"/>
          <p:nvPr/>
        </p:nvSpPr>
        <p:spPr>
          <a:xfrm>
            <a:off x="9144000" y="5359297"/>
            <a:ext cx="9396537" cy="349249"/>
          </a:xfrm>
          <a:prstGeom prst="rect">
            <a:avLst/>
          </a:prstGeom>
        </p:spPr>
        <p:txBody>
          <a:bodyPr lIns="0" tIns="0" rIns="0" bIns="0" rtlCol="0" anchor="t">
            <a:spAutoFit/>
          </a:bodyPr>
          <a:lstStyle/>
          <a:p>
            <a:pPr marL="431807" lvl="1" indent="-215904" algn="l">
              <a:lnSpc>
                <a:spcPts val="2800"/>
              </a:lnSpc>
              <a:buFont typeface="Arial"/>
              <a:buChar char="•"/>
            </a:pPr>
            <a:r>
              <a:rPr lang="en-US" sz="2000" dirty="0">
                <a:solidFill>
                  <a:srgbClr val="000000"/>
                </a:solidFill>
                <a:latin typeface="Canva Sans"/>
                <a:ea typeface="Canva Sans"/>
                <a:cs typeface="Canva Sans"/>
                <a:sym typeface="Canva Sans"/>
              </a:rPr>
              <a:t>Filtered out the required data </a:t>
            </a:r>
          </a:p>
        </p:txBody>
      </p:sp>
      <p:sp>
        <p:nvSpPr>
          <p:cNvPr id="10" name="TextBox 10"/>
          <p:cNvSpPr txBox="1"/>
          <p:nvPr/>
        </p:nvSpPr>
        <p:spPr>
          <a:xfrm>
            <a:off x="9244161" y="5822846"/>
            <a:ext cx="2933998" cy="431799"/>
          </a:xfrm>
          <a:prstGeom prst="rect">
            <a:avLst/>
          </a:prstGeom>
        </p:spPr>
        <p:txBody>
          <a:bodyPr lIns="0" tIns="0" rIns="0" bIns="0" rtlCol="0" anchor="t">
            <a:spAutoFit/>
          </a:bodyPr>
          <a:lstStyle/>
          <a:p>
            <a:pPr algn="ctr">
              <a:lnSpc>
                <a:spcPts val="3500"/>
              </a:lnSpc>
            </a:pPr>
            <a:r>
              <a:rPr lang="en-US" sz="2500">
                <a:solidFill>
                  <a:srgbClr val="000000"/>
                </a:solidFill>
                <a:latin typeface="Canva Sans Bold"/>
                <a:ea typeface="Canva Sans Bold"/>
                <a:cs typeface="Canva Sans Bold"/>
                <a:sym typeface="Canva Sans Bold"/>
              </a:rPr>
              <a:t>Performance Level</a:t>
            </a:r>
          </a:p>
        </p:txBody>
      </p:sp>
      <p:sp>
        <p:nvSpPr>
          <p:cNvPr id="11" name="TextBox 11"/>
          <p:cNvSpPr txBox="1"/>
          <p:nvPr/>
        </p:nvSpPr>
        <p:spPr>
          <a:xfrm>
            <a:off x="9144000" y="6378471"/>
            <a:ext cx="9396537" cy="1054099"/>
          </a:xfrm>
          <a:prstGeom prst="rect">
            <a:avLst/>
          </a:prstGeom>
        </p:spPr>
        <p:txBody>
          <a:bodyPr lIns="0" tIns="0" rIns="0" bIns="0" rtlCol="0" anchor="t">
            <a:spAutoFit/>
          </a:bodyPr>
          <a:lstStyle/>
          <a:p>
            <a:pPr marL="431807" lvl="1" indent="-215904" algn="l">
              <a:lnSpc>
                <a:spcPts val="2800"/>
              </a:lnSpc>
              <a:buFont typeface="Arial"/>
              <a:buChar char="•"/>
            </a:pPr>
            <a:r>
              <a:rPr lang="en-US" sz="2000" dirty="0">
                <a:solidFill>
                  <a:srgbClr val="000000"/>
                </a:solidFill>
                <a:latin typeface="Canva Sans"/>
                <a:ea typeface="Canva Sans"/>
                <a:cs typeface="Canva Sans"/>
                <a:sym typeface="Canva Sans"/>
              </a:rPr>
              <a:t>Performance level is calculated based on the performance score</a:t>
            </a:r>
          </a:p>
          <a:p>
            <a:pPr marL="431807" lvl="1" indent="-215904" algn="l">
              <a:lnSpc>
                <a:spcPts val="2800"/>
              </a:lnSpc>
              <a:buFont typeface="Arial"/>
              <a:buChar char="•"/>
            </a:pPr>
            <a:r>
              <a:rPr lang="en-US" sz="2000" dirty="0">
                <a:solidFill>
                  <a:srgbClr val="000000"/>
                </a:solidFill>
                <a:latin typeface="Canva Sans"/>
                <a:ea typeface="Canva Sans"/>
                <a:cs typeface="Canva Sans"/>
                <a:sym typeface="Canva Sans"/>
              </a:rPr>
              <a:t>Level of performance of each employees were calculated and output is obtained.</a:t>
            </a:r>
          </a:p>
        </p:txBody>
      </p:sp>
      <p:sp>
        <p:nvSpPr>
          <p:cNvPr id="12" name="TextBox 12"/>
          <p:cNvSpPr txBox="1"/>
          <p:nvPr/>
        </p:nvSpPr>
        <p:spPr>
          <a:xfrm>
            <a:off x="9067800" y="7505700"/>
            <a:ext cx="1905000" cy="419410"/>
          </a:xfrm>
          <a:prstGeom prst="rect">
            <a:avLst/>
          </a:prstGeom>
        </p:spPr>
        <p:txBody>
          <a:bodyPr wrap="square" lIns="0" tIns="0" rIns="0" bIns="0" rtlCol="0" anchor="t">
            <a:spAutoFit/>
          </a:bodyPr>
          <a:lstStyle/>
          <a:p>
            <a:pPr algn="ctr">
              <a:lnSpc>
                <a:spcPts val="3500"/>
              </a:lnSpc>
            </a:pPr>
            <a:r>
              <a:rPr lang="en-US" sz="2500" dirty="0" smtClean="0">
                <a:solidFill>
                  <a:srgbClr val="000000"/>
                </a:solidFill>
                <a:latin typeface="Canva Sans Bold"/>
                <a:ea typeface="Canva Sans Bold"/>
                <a:cs typeface="Canva Sans Bold"/>
                <a:sym typeface="Canva Sans Bold"/>
              </a:rPr>
              <a:t>Summary</a:t>
            </a:r>
            <a:endParaRPr lang="en-US" sz="2500" dirty="0">
              <a:solidFill>
                <a:srgbClr val="000000"/>
              </a:solidFill>
              <a:latin typeface="Canva Sans Bold"/>
              <a:ea typeface="Canva Sans Bold"/>
              <a:cs typeface="Canva Sans Bold"/>
              <a:sym typeface="Canva Sans Bold"/>
            </a:endParaRPr>
          </a:p>
        </p:txBody>
      </p:sp>
      <p:sp>
        <p:nvSpPr>
          <p:cNvPr id="13" name="TextBox 13"/>
          <p:cNvSpPr txBox="1"/>
          <p:nvPr/>
        </p:nvSpPr>
        <p:spPr>
          <a:xfrm>
            <a:off x="8917632" y="8102495"/>
            <a:ext cx="9396537" cy="2111374"/>
          </a:xfrm>
          <a:prstGeom prst="rect">
            <a:avLst/>
          </a:prstGeom>
        </p:spPr>
        <p:txBody>
          <a:bodyPr lIns="0" tIns="0" rIns="0" bIns="0" rtlCol="0" anchor="t">
            <a:spAutoFit/>
          </a:bodyPr>
          <a:lstStyle/>
          <a:p>
            <a:pPr marL="431807" lvl="1" indent="-215904" algn="just">
              <a:lnSpc>
                <a:spcPts val="2800"/>
              </a:lnSpc>
              <a:buFont typeface="Arial"/>
              <a:buChar char="•"/>
            </a:pPr>
            <a:r>
              <a:rPr lang="en-US" sz="2000" dirty="0">
                <a:solidFill>
                  <a:srgbClr val="000000"/>
                </a:solidFill>
                <a:latin typeface="Canva Sans" charset="0"/>
                <a:ea typeface="Cambria" pitchFamily="18" charset="0"/>
                <a:cs typeface="Canva Sans"/>
                <a:sym typeface="Canva Sans"/>
              </a:rPr>
              <a:t>Pivot Table is made for the data obtained</a:t>
            </a:r>
          </a:p>
          <a:p>
            <a:pPr marL="431807" lvl="1" indent="-215904" algn="just">
              <a:lnSpc>
                <a:spcPts val="2800"/>
              </a:lnSpc>
              <a:buFont typeface="Arial"/>
              <a:buChar char="•"/>
            </a:pPr>
            <a:r>
              <a:rPr lang="en-US" sz="2000" dirty="0">
                <a:solidFill>
                  <a:srgbClr val="000000"/>
                </a:solidFill>
                <a:latin typeface="Canva Sans" charset="0"/>
                <a:ea typeface="Cambria" pitchFamily="18" charset="0"/>
                <a:cs typeface="Canva Sans"/>
                <a:sym typeface="Canva Sans"/>
              </a:rPr>
              <a:t>Graph showing the data of employee performance is made</a:t>
            </a:r>
          </a:p>
          <a:p>
            <a:pPr marL="431807" lvl="1" indent="-215904" algn="just">
              <a:lnSpc>
                <a:spcPts val="2800"/>
              </a:lnSpc>
              <a:buFont typeface="Arial"/>
              <a:buChar char="•"/>
            </a:pPr>
            <a:r>
              <a:rPr lang="en-US" sz="2000" dirty="0">
                <a:solidFill>
                  <a:srgbClr val="000000"/>
                </a:solidFill>
                <a:latin typeface="Canva Sans" charset="0"/>
                <a:ea typeface="Cambria" pitchFamily="18" charset="0"/>
                <a:cs typeface="Canva Sans"/>
                <a:sym typeface="Canva Sans"/>
              </a:rPr>
              <a:t>This report focuses on collecting key features needed for analysis. It involves identifying relevant data sources, defining important attributes like performance metrics and feedback, and integrating this data into a cohesive format for accurate and insightful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66675"/>
              <a:ext cx="4816593" cy="683101"/>
            </a:xfrm>
            <a:prstGeom prst="rect">
              <a:avLst/>
            </a:prstGeom>
          </p:spPr>
          <p:txBody>
            <a:bodyPr lIns="50800" tIns="50800" rIns="50800" bIns="50800" rtlCol="0" anchor="ctr"/>
            <a:lstStyle/>
            <a:p>
              <a:pPr algn="ctr">
                <a:lnSpc>
                  <a:spcPts val="3639"/>
                </a:lnSpc>
              </a:pPr>
              <a:endParaRPr/>
            </a:p>
          </p:txBody>
        </p:sp>
      </p:grpSp>
      <p:sp>
        <p:nvSpPr>
          <p:cNvPr id="5" name="TextBox 5"/>
          <p:cNvSpPr txBox="1"/>
          <p:nvPr/>
        </p:nvSpPr>
        <p:spPr>
          <a:xfrm>
            <a:off x="1028700" y="562233"/>
            <a:ext cx="3373858" cy="1139825"/>
          </a:xfrm>
          <a:prstGeom prst="rect">
            <a:avLst/>
          </a:prstGeom>
        </p:spPr>
        <p:txBody>
          <a:bodyPr lIns="0" tIns="0" rIns="0" bIns="0" rtlCol="0" anchor="t">
            <a:spAutoFit/>
          </a:bodyPr>
          <a:lstStyle/>
          <a:p>
            <a:pPr algn="l">
              <a:lnSpc>
                <a:spcPts val="9099"/>
              </a:lnSpc>
            </a:pPr>
            <a:r>
              <a:rPr lang="en-US" sz="6999">
                <a:solidFill>
                  <a:srgbClr val="FFFFFF"/>
                </a:solidFill>
                <a:latin typeface="Klein Bold"/>
                <a:ea typeface="Klein Bold"/>
                <a:cs typeface="Klein Bold"/>
                <a:sym typeface="Klein Bold"/>
              </a:rPr>
              <a:t>Results</a:t>
            </a:r>
          </a:p>
        </p:txBody>
      </p:sp>
      <p:grpSp>
        <p:nvGrpSpPr>
          <p:cNvPr id="6" name="Group 6"/>
          <p:cNvGrpSpPr/>
          <p:nvPr/>
        </p:nvGrpSpPr>
        <p:grpSpPr>
          <a:xfrm>
            <a:off x="0" y="0"/>
            <a:ext cx="18288000" cy="2340491"/>
            <a:chOff x="0" y="0"/>
            <a:chExt cx="24384000" cy="3120655"/>
          </a:xfrm>
        </p:grpSpPr>
        <p:pic>
          <p:nvPicPr>
            <p:cNvPr id="7" name="Picture 7"/>
            <p:cNvPicPr>
              <a:picLocks noChangeAspect="1"/>
            </p:cNvPicPr>
            <p:nvPr/>
          </p:nvPicPr>
          <p:blipFill>
            <a:blip r:embed="rId2">
              <a:alphaModFix amt="14000"/>
            </a:blip>
            <a:srcRect t="45734" b="45734"/>
            <a:stretch>
              <a:fillRect/>
            </a:stretch>
          </p:blipFill>
          <p:spPr>
            <a:xfrm>
              <a:off x="0" y="0"/>
              <a:ext cx="24384000" cy="3120655"/>
            </a:xfrm>
            <a:prstGeom prst="rect">
              <a:avLst/>
            </a:prstGeom>
          </p:spPr>
        </p:pic>
      </p:grpSp>
      <p:graphicFrame>
        <p:nvGraphicFramePr>
          <p:cNvPr id="8" name="Table 8"/>
          <p:cNvGraphicFramePr>
            <a:graphicFrameLocks noGrp="1"/>
          </p:cNvGraphicFramePr>
          <p:nvPr/>
        </p:nvGraphicFramePr>
        <p:xfrm>
          <a:off x="533400" y="3009909"/>
          <a:ext cx="7315200" cy="6795876"/>
        </p:xfrm>
        <a:graphic>
          <a:graphicData uri="http://schemas.openxmlformats.org/drawingml/2006/table">
            <a:tbl>
              <a:tblPr>
                <a:tableStyleId>{35758FB7-9AC5-4552-8A53-C91805E547FA}</a:tableStyleId>
              </a:tblPr>
              <a:tblGrid>
                <a:gridCol w="1155700"/>
                <a:gridCol w="1231900"/>
                <a:gridCol w="1231900"/>
                <a:gridCol w="1231900"/>
                <a:gridCol w="1231900"/>
                <a:gridCol w="1231900"/>
              </a:tblGrid>
              <a:tr h="465459">
                <a:tc>
                  <a:txBody>
                    <a:bodyPr/>
                    <a:lstStyle/>
                    <a:p>
                      <a:pPr algn="l">
                        <a:lnSpc>
                          <a:spcPts val="839"/>
                        </a:lnSpc>
                        <a:defRPr/>
                      </a:pPr>
                      <a:r>
                        <a:rPr lang="en-US" sz="1600" dirty="0" smtClean="0">
                          <a:latin typeface="+mj-lt"/>
                          <a:sym typeface="Klein"/>
                        </a:rPr>
                        <a:t>Gender Code</a:t>
                      </a:r>
                      <a:endParaRPr lang="en-US" sz="3600" dirty="0">
                        <a:latin typeface="+mj-lt"/>
                      </a:endParaRPr>
                    </a:p>
                  </a:txBody>
                  <a:tcPr marL="47625" marR="47625" marT="47625" marB="47625" anchor="ctr"/>
                </a:tc>
                <a:tc>
                  <a:txBody>
                    <a:bodyPr/>
                    <a:lstStyle/>
                    <a:p>
                      <a:pPr algn="l">
                        <a:lnSpc>
                          <a:spcPts val="839"/>
                        </a:lnSpc>
                        <a:defRPr/>
                      </a:pPr>
                      <a:r>
                        <a:rPr lang="en-US" sz="1600">
                          <a:latin typeface="+mj-lt"/>
                          <a:sym typeface="Klein"/>
                        </a:rPr>
                        <a:t>(All)</a:t>
                      </a:r>
                      <a:endParaRPr lang="en-US" sz="3600">
                        <a:latin typeface="+mj-lt"/>
                      </a:endParaRPr>
                    </a:p>
                  </a:txBody>
                  <a:tcPr marL="47625" marR="47625" marT="47625" marB="47625" anchor="ctr"/>
                </a:tc>
                <a:tc>
                  <a:txBody>
                    <a:bodyPr/>
                    <a:lstStyle/>
                    <a:p>
                      <a:pPr algn="l">
                        <a:lnSpc>
                          <a:spcPts val="839"/>
                        </a:lnSpc>
                        <a:defRPr/>
                      </a:pPr>
                      <a:endParaRPr lang="en-US" sz="3600">
                        <a:latin typeface="+mj-lt"/>
                      </a:endParaRPr>
                    </a:p>
                  </a:txBody>
                  <a:tcPr marL="47625" marR="47625" marT="47625" marB="47625" anchor="ctr"/>
                </a:tc>
                <a:tc>
                  <a:txBody>
                    <a:bodyPr/>
                    <a:lstStyle/>
                    <a:p>
                      <a:pPr algn="l">
                        <a:lnSpc>
                          <a:spcPts val="839"/>
                        </a:lnSpc>
                        <a:defRPr/>
                      </a:pPr>
                      <a:endParaRPr lang="en-US" sz="3600">
                        <a:latin typeface="+mj-lt"/>
                      </a:endParaRPr>
                    </a:p>
                  </a:txBody>
                  <a:tcPr marL="47625" marR="47625" marT="47625" marB="47625" anchor="ctr"/>
                </a:tc>
                <a:tc>
                  <a:txBody>
                    <a:bodyPr/>
                    <a:lstStyle/>
                    <a:p>
                      <a:pPr algn="l">
                        <a:lnSpc>
                          <a:spcPts val="839"/>
                        </a:lnSpc>
                        <a:defRPr/>
                      </a:pPr>
                      <a:endParaRPr lang="en-US" sz="3600">
                        <a:latin typeface="+mj-lt"/>
                      </a:endParaRPr>
                    </a:p>
                  </a:txBody>
                  <a:tcPr marL="47625" marR="47625" marT="47625" marB="47625" anchor="ctr"/>
                </a:tc>
                <a:tc>
                  <a:txBody>
                    <a:bodyPr/>
                    <a:lstStyle/>
                    <a:p>
                      <a:pPr algn="l">
                        <a:lnSpc>
                          <a:spcPts val="839"/>
                        </a:lnSpc>
                        <a:defRPr/>
                      </a:pPr>
                      <a:endParaRPr lang="en-US" sz="3600">
                        <a:latin typeface="+mj-lt"/>
                      </a:endParaRPr>
                    </a:p>
                  </a:txBody>
                  <a:tcPr marL="47625" marR="47625" marT="47625" marB="47625" anchor="ctr"/>
                </a:tc>
              </a:tr>
              <a:tr h="144132">
                <a:tc>
                  <a:txBody>
                    <a:bodyPr/>
                    <a:lstStyle/>
                    <a:p>
                      <a:pPr algn="l">
                        <a:lnSpc>
                          <a:spcPts val="839"/>
                        </a:lnSpc>
                        <a:defRPr/>
                      </a:pPr>
                      <a:endParaRPr lang="en-US" sz="3600" dirty="0">
                        <a:latin typeface="+mj-lt"/>
                      </a:endParaRPr>
                    </a:p>
                  </a:txBody>
                  <a:tcPr marL="47625" marR="47625" marT="47625" marB="47625" anchor="ctr"/>
                </a:tc>
                <a:tc>
                  <a:txBody>
                    <a:bodyPr/>
                    <a:lstStyle/>
                    <a:p>
                      <a:pPr algn="l">
                        <a:lnSpc>
                          <a:spcPts val="839"/>
                        </a:lnSpc>
                        <a:defRPr/>
                      </a:pPr>
                      <a:endParaRPr lang="en-US" sz="3600" dirty="0">
                        <a:latin typeface="+mj-lt"/>
                      </a:endParaRPr>
                    </a:p>
                  </a:txBody>
                  <a:tcPr marL="47625" marR="47625" marT="47625" marB="47625" anchor="ctr"/>
                </a:tc>
                <a:tc>
                  <a:txBody>
                    <a:bodyPr/>
                    <a:lstStyle/>
                    <a:p>
                      <a:pPr algn="l">
                        <a:lnSpc>
                          <a:spcPts val="839"/>
                        </a:lnSpc>
                        <a:defRPr/>
                      </a:pPr>
                      <a:endParaRPr lang="en-US" sz="3600">
                        <a:latin typeface="+mj-lt"/>
                      </a:endParaRPr>
                    </a:p>
                  </a:txBody>
                  <a:tcPr marL="47625" marR="47625" marT="47625" marB="47625" anchor="ctr"/>
                </a:tc>
                <a:tc>
                  <a:txBody>
                    <a:bodyPr/>
                    <a:lstStyle/>
                    <a:p>
                      <a:pPr algn="l">
                        <a:lnSpc>
                          <a:spcPts val="839"/>
                        </a:lnSpc>
                        <a:defRPr/>
                      </a:pPr>
                      <a:endParaRPr lang="en-US" sz="3600">
                        <a:latin typeface="+mj-lt"/>
                      </a:endParaRPr>
                    </a:p>
                  </a:txBody>
                  <a:tcPr marL="47625" marR="47625" marT="47625" marB="47625" anchor="ctr"/>
                </a:tc>
                <a:tc>
                  <a:txBody>
                    <a:bodyPr/>
                    <a:lstStyle/>
                    <a:p>
                      <a:pPr algn="l">
                        <a:lnSpc>
                          <a:spcPts val="839"/>
                        </a:lnSpc>
                        <a:defRPr/>
                      </a:pPr>
                      <a:endParaRPr lang="en-US" sz="3600">
                        <a:latin typeface="+mj-lt"/>
                      </a:endParaRPr>
                    </a:p>
                  </a:txBody>
                  <a:tcPr marL="47625" marR="47625" marT="47625" marB="47625" anchor="ctr"/>
                </a:tc>
                <a:tc>
                  <a:txBody>
                    <a:bodyPr/>
                    <a:lstStyle/>
                    <a:p>
                      <a:pPr algn="l">
                        <a:lnSpc>
                          <a:spcPts val="839"/>
                        </a:lnSpc>
                        <a:defRPr/>
                      </a:pPr>
                      <a:endParaRPr lang="en-US" sz="3600" dirty="0">
                        <a:latin typeface="+mj-lt"/>
                      </a:endParaRPr>
                    </a:p>
                  </a:txBody>
                  <a:tcPr marL="47625" marR="47625" marT="47625" marB="47625" anchor="ctr"/>
                </a:tc>
              </a:tr>
              <a:tr h="760929">
                <a:tc>
                  <a:txBody>
                    <a:bodyPr/>
                    <a:lstStyle/>
                    <a:p>
                      <a:pPr algn="l">
                        <a:lnSpc>
                          <a:spcPts val="839"/>
                        </a:lnSpc>
                        <a:defRPr/>
                      </a:pPr>
                      <a:r>
                        <a:rPr lang="en-US" sz="1600">
                          <a:latin typeface="+mj-lt"/>
                          <a:sym typeface="Klein"/>
                        </a:rPr>
                        <a:t>Count of</a:t>
                      </a:r>
                      <a:endParaRPr lang="en-US" sz="3600">
                        <a:latin typeface="+mj-lt"/>
                      </a:endParaRPr>
                    </a:p>
                    <a:p>
                      <a:pPr algn="l">
                        <a:lnSpc>
                          <a:spcPts val="839"/>
                        </a:lnSpc>
                      </a:pPr>
                      <a:r>
                        <a:rPr lang="en-US" sz="1600">
                          <a:latin typeface="+mj-lt"/>
                          <a:sym typeface="Klein"/>
                        </a:rPr>
                        <a:t>  FirstName</a:t>
                      </a:r>
                      <a:endParaRPr lang="en-US" sz="1600">
                        <a:solidFill>
                          <a:srgbClr val="000000"/>
                        </a:solidFill>
                        <a:latin typeface="+mj-lt"/>
                        <a:ea typeface="Klein"/>
                        <a:cs typeface="Klein"/>
                        <a:sym typeface="Klein"/>
                      </a:endParaRPr>
                    </a:p>
                  </a:txBody>
                  <a:tcPr marL="47625" marR="47625" marT="47625" marB="47625" anchor="ctr"/>
                </a:tc>
                <a:tc>
                  <a:txBody>
                    <a:bodyPr/>
                    <a:lstStyle/>
                    <a:p>
                      <a:pPr algn="l">
                        <a:lnSpc>
                          <a:spcPts val="839"/>
                        </a:lnSpc>
                        <a:defRPr/>
                      </a:pPr>
                      <a:r>
                        <a:rPr lang="en-US" sz="1600" dirty="0">
                          <a:latin typeface="+mj-lt"/>
                          <a:sym typeface="Klein"/>
                        </a:rPr>
                        <a:t>Column Labels</a:t>
                      </a:r>
                      <a:endParaRPr lang="en-US" sz="3600" dirty="0">
                        <a:latin typeface="+mj-lt"/>
                      </a:endParaRPr>
                    </a:p>
                  </a:txBody>
                  <a:tcPr marL="47625" marR="47625" marT="47625" marB="47625" anchor="ctr"/>
                </a:tc>
                <a:tc>
                  <a:txBody>
                    <a:bodyPr/>
                    <a:lstStyle/>
                    <a:p>
                      <a:pPr algn="l">
                        <a:lnSpc>
                          <a:spcPts val="839"/>
                        </a:lnSpc>
                        <a:defRPr/>
                      </a:pPr>
                      <a:endParaRPr lang="en-US" sz="3600">
                        <a:latin typeface="+mj-lt"/>
                      </a:endParaRPr>
                    </a:p>
                  </a:txBody>
                  <a:tcPr marL="47625" marR="47625" marT="47625" marB="47625" anchor="ctr"/>
                </a:tc>
                <a:tc>
                  <a:txBody>
                    <a:bodyPr/>
                    <a:lstStyle/>
                    <a:p>
                      <a:pPr algn="l">
                        <a:lnSpc>
                          <a:spcPts val="839"/>
                        </a:lnSpc>
                        <a:defRPr/>
                      </a:pPr>
                      <a:endParaRPr lang="en-US" sz="3600">
                        <a:latin typeface="+mj-lt"/>
                      </a:endParaRPr>
                    </a:p>
                  </a:txBody>
                  <a:tcPr marL="47625" marR="47625" marT="47625" marB="47625" anchor="ctr"/>
                </a:tc>
                <a:tc>
                  <a:txBody>
                    <a:bodyPr/>
                    <a:lstStyle/>
                    <a:p>
                      <a:pPr algn="l">
                        <a:lnSpc>
                          <a:spcPts val="839"/>
                        </a:lnSpc>
                        <a:defRPr/>
                      </a:pPr>
                      <a:endParaRPr lang="en-US" sz="3600">
                        <a:latin typeface="+mj-lt"/>
                      </a:endParaRPr>
                    </a:p>
                  </a:txBody>
                  <a:tcPr marL="47625" marR="47625" marT="47625" marB="47625" anchor="ctr"/>
                </a:tc>
                <a:tc>
                  <a:txBody>
                    <a:bodyPr/>
                    <a:lstStyle/>
                    <a:p>
                      <a:pPr algn="l">
                        <a:lnSpc>
                          <a:spcPts val="839"/>
                        </a:lnSpc>
                        <a:defRPr/>
                      </a:pPr>
                      <a:endParaRPr lang="en-US" sz="3600">
                        <a:latin typeface="+mj-lt"/>
                      </a:endParaRPr>
                    </a:p>
                  </a:txBody>
                  <a:tcPr marL="47625" marR="47625" marT="47625" marB="47625" anchor="ctr"/>
                </a:tc>
              </a:tr>
              <a:tr h="465459">
                <a:tc>
                  <a:txBody>
                    <a:bodyPr/>
                    <a:lstStyle/>
                    <a:p>
                      <a:pPr algn="l">
                        <a:lnSpc>
                          <a:spcPts val="839"/>
                        </a:lnSpc>
                        <a:defRPr/>
                      </a:pPr>
                      <a:r>
                        <a:rPr lang="en-US" sz="1600">
                          <a:latin typeface="+mj-lt"/>
                          <a:sym typeface="Klein"/>
                        </a:rPr>
                        <a:t>Row Labels</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HIGH</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LOW</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MED</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VERY HIGH</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Grand Total</a:t>
                      </a:r>
                      <a:endParaRPr lang="en-US" sz="3600">
                        <a:latin typeface="+mj-lt"/>
                      </a:endParaRPr>
                    </a:p>
                  </a:txBody>
                  <a:tcPr marL="47625" marR="47625" marT="47625" marB="47625" anchor="ctr"/>
                </a:tc>
              </a:tr>
              <a:tr h="422827">
                <a:tc>
                  <a:txBody>
                    <a:bodyPr/>
                    <a:lstStyle/>
                    <a:p>
                      <a:pPr algn="l">
                        <a:lnSpc>
                          <a:spcPts val="839"/>
                        </a:lnSpc>
                        <a:defRPr/>
                      </a:pPr>
                      <a:r>
                        <a:rPr lang="en-US" sz="1600">
                          <a:latin typeface="+mj-lt"/>
                          <a:sym typeface="Klein"/>
                        </a:rPr>
                        <a:t>BPC</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37</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80</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152</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34</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303</a:t>
                      </a:r>
                      <a:endParaRPr lang="en-US" sz="3600">
                        <a:latin typeface="+mj-lt"/>
                      </a:endParaRPr>
                    </a:p>
                  </a:txBody>
                  <a:tcPr marL="47625" marR="47625" marT="47625" marB="47625" anchor="ctr"/>
                </a:tc>
              </a:tr>
              <a:tr h="586690">
                <a:tc>
                  <a:txBody>
                    <a:bodyPr/>
                    <a:lstStyle/>
                    <a:p>
                      <a:pPr algn="l">
                        <a:lnSpc>
                          <a:spcPts val="839"/>
                        </a:lnSpc>
                        <a:defRPr/>
                      </a:pPr>
                      <a:r>
                        <a:rPr lang="en-US" sz="1600">
                          <a:latin typeface="+mj-lt"/>
                          <a:sym typeface="Klein"/>
                        </a:rPr>
                        <a:t>CCDR</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45</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89</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141</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25</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300</a:t>
                      </a:r>
                      <a:endParaRPr lang="en-US" sz="3600">
                        <a:latin typeface="+mj-lt"/>
                      </a:endParaRPr>
                    </a:p>
                  </a:txBody>
                  <a:tcPr marL="47625" marR="47625" marT="47625" marB="47625" anchor="ctr"/>
                </a:tc>
              </a:tr>
              <a:tr h="422827">
                <a:tc>
                  <a:txBody>
                    <a:bodyPr/>
                    <a:lstStyle/>
                    <a:p>
                      <a:pPr algn="l">
                        <a:lnSpc>
                          <a:spcPts val="839"/>
                        </a:lnSpc>
                        <a:defRPr/>
                      </a:pPr>
                      <a:r>
                        <a:rPr lang="en-US" sz="1600">
                          <a:latin typeface="+mj-lt"/>
                          <a:sym typeface="Klein"/>
                        </a:rPr>
                        <a:t>EW</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41</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78</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160</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23</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302</a:t>
                      </a:r>
                      <a:endParaRPr lang="en-US" sz="3600">
                        <a:latin typeface="+mj-lt"/>
                      </a:endParaRPr>
                    </a:p>
                  </a:txBody>
                  <a:tcPr marL="47625" marR="47625" marT="47625" marB="47625" anchor="ctr"/>
                </a:tc>
              </a:tr>
              <a:tr h="422827">
                <a:tc>
                  <a:txBody>
                    <a:bodyPr/>
                    <a:lstStyle/>
                    <a:p>
                      <a:pPr algn="l">
                        <a:lnSpc>
                          <a:spcPts val="839"/>
                        </a:lnSpc>
                        <a:defRPr/>
                      </a:pPr>
                      <a:r>
                        <a:rPr lang="en-US" sz="1600">
                          <a:latin typeface="+mj-lt"/>
                          <a:sym typeface="Klein"/>
                        </a:rPr>
                        <a:t>MSC</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34</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76</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158</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28</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296</a:t>
                      </a:r>
                      <a:endParaRPr lang="en-US" sz="3600">
                        <a:latin typeface="+mj-lt"/>
                      </a:endParaRPr>
                    </a:p>
                  </a:txBody>
                  <a:tcPr marL="47625" marR="47625" marT="47625" marB="47625" anchor="ctr"/>
                </a:tc>
              </a:tr>
              <a:tr h="422827">
                <a:tc>
                  <a:txBody>
                    <a:bodyPr/>
                    <a:lstStyle/>
                    <a:p>
                      <a:pPr algn="l">
                        <a:lnSpc>
                          <a:spcPts val="839"/>
                        </a:lnSpc>
                        <a:defRPr/>
                      </a:pPr>
                      <a:r>
                        <a:rPr lang="en-US" sz="1600">
                          <a:latin typeface="+mj-lt"/>
                          <a:sym typeface="Klein"/>
                        </a:rPr>
                        <a:t>NEL</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50</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73</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158</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23</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304</a:t>
                      </a:r>
                      <a:endParaRPr lang="en-US" sz="3600">
                        <a:latin typeface="+mj-lt"/>
                      </a:endParaRPr>
                    </a:p>
                  </a:txBody>
                  <a:tcPr marL="47625" marR="47625" marT="47625" marB="47625" anchor="ctr"/>
                </a:tc>
              </a:tr>
              <a:tr h="422827">
                <a:tc>
                  <a:txBody>
                    <a:bodyPr/>
                    <a:lstStyle/>
                    <a:p>
                      <a:pPr algn="l">
                        <a:lnSpc>
                          <a:spcPts val="839"/>
                        </a:lnSpc>
                        <a:defRPr/>
                      </a:pPr>
                      <a:r>
                        <a:rPr lang="en-US" sz="1600">
                          <a:latin typeface="+mj-lt"/>
                          <a:sym typeface="Klein"/>
                        </a:rPr>
                        <a:t>PL</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50</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68</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151</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32</a:t>
                      </a:r>
                      <a:endParaRPr lang="en-US" sz="3600">
                        <a:latin typeface="+mj-lt"/>
                      </a:endParaRPr>
                    </a:p>
                  </a:txBody>
                  <a:tcPr marL="47625" marR="47625" marT="47625" marB="47625" anchor="ctr"/>
                </a:tc>
                <a:tc>
                  <a:txBody>
                    <a:bodyPr/>
                    <a:lstStyle/>
                    <a:p>
                      <a:pPr algn="l">
                        <a:lnSpc>
                          <a:spcPts val="839"/>
                        </a:lnSpc>
                        <a:defRPr/>
                      </a:pPr>
                      <a:r>
                        <a:rPr lang="en-US" sz="1600" dirty="0">
                          <a:latin typeface="+mj-lt"/>
                          <a:sym typeface="Klein"/>
                        </a:rPr>
                        <a:t>301</a:t>
                      </a:r>
                      <a:endParaRPr lang="en-US" sz="3600" dirty="0">
                        <a:latin typeface="+mj-lt"/>
                      </a:endParaRPr>
                    </a:p>
                  </a:txBody>
                  <a:tcPr marL="47625" marR="47625" marT="47625" marB="47625" anchor="ctr"/>
                </a:tc>
              </a:tr>
              <a:tr h="422827">
                <a:tc>
                  <a:txBody>
                    <a:bodyPr/>
                    <a:lstStyle/>
                    <a:p>
                      <a:pPr algn="l">
                        <a:lnSpc>
                          <a:spcPts val="839"/>
                        </a:lnSpc>
                        <a:defRPr/>
                      </a:pPr>
                      <a:r>
                        <a:rPr lang="en-US" sz="1600">
                          <a:latin typeface="+mj-lt"/>
                          <a:sym typeface="Klein"/>
                        </a:rPr>
                        <a:t>PYZ</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44</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85</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146</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24</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299</a:t>
                      </a:r>
                      <a:endParaRPr lang="en-US" sz="3600">
                        <a:latin typeface="+mj-lt"/>
                      </a:endParaRPr>
                    </a:p>
                  </a:txBody>
                  <a:tcPr marL="47625" marR="47625" marT="47625" marB="47625" anchor="ctr"/>
                </a:tc>
              </a:tr>
              <a:tr h="422827">
                <a:tc>
                  <a:txBody>
                    <a:bodyPr/>
                    <a:lstStyle/>
                    <a:p>
                      <a:pPr algn="l">
                        <a:lnSpc>
                          <a:spcPts val="839"/>
                        </a:lnSpc>
                        <a:defRPr/>
                      </a:pPr>
                      <a:r>
                        <a:rPr lang="en-US" sz="1600">
                          <a:latin typeface="+mj-lt"/>
                          <a:sym typeface="Klein"/>
                        </a:rPr>
                        <a:t>SVG</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40</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78</a:t>
                      </a:r>
                      <a:endParaRPr lang="en-US" sz="3600">
                        <a:latin typeface="+mj-lt"/>
                      </a:endParaRPr>
                    </a:p>
                  </a:txBody>
                  <a:tcPr marL="47625" marR="47625" marT="47625" marB="47625" anchor="ctr"/>
                </a:tc>
                <a:tc>
                  <a:txBody>
                    <a:bodyPr/>
                    <a:lstStyle/>
                    <a:p>
                      <a:pPr algn="l">
                        <a:lnSpc>
                          <a:spcPts val="839"/>
                        </a:lnSpc>
                        <a:defRPr/>
                      </a:pPr>
                      <a:r>
                        <a:rPr lang="en-US" sz="1600" dirty="0">
                          <a:latin typeface="+mj-lt"/>
                          <a:sym typeface="Klein"/>
                        </a:rPr>
                        <a:t>156</a:t>
                      </a:r>
                      <a:endParaRPr lang="en-US" sz="3600" dirty="0">
                        <a:latin typeface="+mj-lt"/>
                      </a:endParaRPr>
                    </a:p>
                  </a:txBody>
                  <a:tcPr marL="47625" marR="47625" marT="47625" marB="47625" anchor="ctr"/>
                </a:tc>
                <a:tc>
                  <a:txBody>
                    <a:bodyPr/>
                    <a:lstStyle/>
                    <a:p>
                      <a:pPr algn="l">
                        <a:lnSpc>
                          <a:spcPts val="839"/>
                        </a:lnSpc>
                        <a:defRPr/>
                      </a:pPr>
                      <a:r>
                        <a:rPr lang="en-US" sz="1600">
                          <a:latin typeface="+mj-lt"/>
                          <a:sym typeface="Klein"/>
                        </a:rPr>
                        <a:t>30</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304</a:t>
                      </a:r>
                      <a:endParaRPr lang="en-US" sz="3600">
                        <a:latin typeface="+mj-lt"/>
                      </a:endParaRPr>
                    </a:p>
                  </a:txBody>
                  <a:tcPr marL="47625" marR="47625" marT="47625" marB="47625" anchor="ctr"/>
                </a:tc>
              </a:tr>
              <a:tr h="422827">
                <a:tc>
                  <a:txBody>
                    <a:bodyPr/>
                    <a:lstStyle/>
                    <a:p>
                      <a:pPr algn="l">
                        <a:lnSpc>
                          <a:spcPts val="839"/>
                        </a:lnSpc>
                        <a:defRPr/>
                      </a:pPr>
                      <a:r>
                        <a:rPr lang="en-US" sz="1600">
                          <a:latin typeface="+mj-lt"/>
                          <a:sym typeface="Klein"/>
                        </a:rPr>
                        <a:t>TNS</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38</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75</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160</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24</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297</a:t>
                      </a:r>
                      <a:endParaRPr lang="en-US" sz="3600">
                        <a:latin typeface="+mj-lt"/>
                      </a:endParaRPr>
                    </a:p>
                  </a:txBody>
                  <a:tcPr marL="47625" marR="47625" marT="47625" marB="47625" anchor="ctr"/>
                </a:tc>
              </a:tr>
              <a:tr h="422827">
                <a:tc>
                  <a:txBody>
                    <a:bodyPr/>
                    <a:lstStyle/>
                    <a:p>
                      <a:pPr algn="l">
                        <a:lnSpc>
                          <a:spcPts val="839"/>
                        </a:lnSpc>
                        <a:defRPr/>
                      </a:pPr>
                      <a:r>
                        <a:rPr lang="en-US" sz="1600">
                          <a:latin typeface="+mj-lt"/>
                          <a:sym typeface="Klein"/>
                        </a:rPr>
                        <a:t>WBL</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40</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79</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148</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27</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294</a:t>
                      </a:r>
                      <a:endParaRPr lang="en-US" sz="3600">
                        <a:latin typeface="+mj-lt"/>
                      </a:endParaRPr>
                    </a:p>
                  </a:txBody>
                  <a:tcPr marL="47625" marR="47625" marT="47625" marB="47625" anchor="ctr"/>
                </a:tc>
              </a:tr>
              <a:tr h="515046">
                <a:tc>
                  <a:txBody>
                    <a:bodyPr/>
                    <a:lstStyle/>
                    <a:p>
                      <a:pPr algn="l">
                        <a:lnSpc>
                          <a:spcPts val="839"/>
                        </a:lnSpc>
                        <a:defRPr/>
                      </a:pPr>
                      <a:r>
                        <a:rPr lang="en-US" sz="1600">
                          <a:latin typeface="+mj-lt"/>
                          <a:sym typeface="Klein"/>
                        </a:rPr>
                        <a:t>Grand</a:t>
                      </a:r>
                      <a:endParaRPr lang="en-US" sz="3600">
                        <a:latin typeface="+mj-lt"/>
                      </a:endParaRPr>
                    </a:p>
                    <a:p>
                      <a:pPr algn="l">
                        <a:lnSpc>
                          <a:spcPts val="839"/>
                        </a:lnSpc>
                      </a:pPr>
                      <a:r>
                        <a:rPr lang="en-US" sz="1600">
                          <a:latin typeface="+mj-lt"/>
                          <a:sym typeface="Klein"/>
                        </a:rPr>
                        <a:t>  Total</a:t>
                      </a:r>
                      <a:endParaRPr lang="en-US" sz="1600">
                        <a:solidFill>
                          <a:srgbClr val="000000"/>
                        </a:solidFill>
                        <a:latin typeface="+mj-lt"/>
                        <a:ea typeface="Klein"/>
                        <a:cs typeface="Klein"/>
                        <a:sym typeface="Klein"/>
                      </a:endParaRPr>
                    </a:p>
                  </a:txBody>
                  <a:tcPr marL="47625" marR="47625" marT="47625" marB="47625" anchor="ctr"/>
                </a:tc>
                <a:tc>
                  <a:txBody>
                    <a:bodyPr/>
                    <a:lstStyle/>
                    <a:p>
                      <a:pPr algn="l">
                        <a:lnSpc>
                          <a:spcPts val="839"/>
                        </a:lnSpc>
                        <a:defRPr/>
                      </a:pPr>
                      <a:r>
                        <a:rPr lang="en-US" sz="1600">
                          <a:latin typeface="+mj-lt"/>
                          <a:sym typeface="Klein"/>
                        </a:rPr>
                        <a:t>419</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781</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1530</a:t>
                      </a:r>
                      <a:endParaRPr lang="en-US" sz="3600">
                        <a:latin typeface="+mj-lt"/>
                      </a:endParaRPr>
                    </a:p>
                  </a:txBody>
                  <a:tcPr marL="47625" marR="47625" marT="47625" marB="47625" anchor="ctr"/>
                </a:tc>
                <a:tc>
                  <a:txBody>
                    <a:bodyPr/>
                    <a:lstStyle/>
                    <a:p>
                      <a:pPr algn="l">
                        <a:lnSpc>
                          <a:spcPts val="839"/>
                        </a:lnSpc>
                        <a:defRPr/>
                      </a:pPr>
                      <a:r>
                        <a:rPr lang="en-US" sz="1600">
                          <a:latin typeface="+mj-lt"/>
                          <a:sym typeface="Klein"/>
                        </a:rPr>
                        <a:t>270</a:t>
                      </a:r>
                      <a:endParaRPr lang="en-US" sz="3600">
                        <a:latin typeface="+mj-lt"/>
                      </a:endParaRPr>
                    </a:p>
                  </a:txBody>
                  <a:tcPr marL="47625" marR="47625" marT="47625" marB="47625" anchor="ctr"/>
                </a:tc>
                <a:tc>
                  <a:txBody>
                    <a:bodyPr/>
                    <a:lstStyle/>
                    <a:p>
                      <a:pPr algn="l">
                        <a:lnSpc>
                          <a:spcPts val="839"/>
                        </a:lnSpc>
                        <a:defRPr/>
                      </a:pPr>
                      <a:r>
                        <a:rPr lang="en-US" sz="1600" dirty="0">
                          <a:latin typeface="+mj-lt"/>
                          <a:sym typeface="Klein"/>
                        </a:rPr>
                        <a:t>3000</a:t>
                      </a:r>
                      <a:endParaRPr lang="en-US" sz="3600" dirty="0">
                        <a:latin typeface="+mj-lt"/>
                      </a:endParaRPr>
                    </a:p>
                  </a:txBody>
                  <a:tcPr marL="47625" marR="47625" marT="47625" marB="47625" anchor="ctr"/>
                </a:tc>
              </a:tr>
            </a:tbl>
          </a:graphicData>
        </a:graphic>
      </p:graphicFrame>
      <p:sp>
        <p:nvSpPr>
          <p:cNvPr id="9" name="Freeform 9"/>
          <p:cNvSpPr/>
          <p:nvPr/>
        </p:nvSpPr>
        <p:spPr>
          <a:xfrm>
            <a:off x="9144000" y="3494864"/>
            <a:ext cx="9144000" cy="5637764"/>
          </a:xfrm>
          <a:custGeom>
            <a:avLst/>
            <a:gdLst/>
            <a:ahLst/>
            <a:cxnLst/>
            <a:rect l="l" t="t" r="r" b="b"/>
            <a:pathLst>
              <a:path w="9144000" h="5637764">
                <a:moveTo>
                  <a:pt x="0" y="0"/>
                </a:moveTo>
                <a:lnTo>
                  <a:pt x="9144000" y="0"/>
                </a:lnTo>
                <a:lnTo>
                  <a:pt x="9144000" y="5637764"/>
                </a:lnTo>
                <a:lnTo>
                  <a:pt x="0" y="5637764"/>
                </a:lnTo>
                <a:lnTo>
                  <a:pt x="0" y="0"/>
                </a:lnTo>
                <a:close/>
              </a:path>
            </a:pathLst>
          </a:custGeom>
          <a:blipFill>
            <a:blip r:embed="rId3"/>
            <a:stretch>
              <a:fillRect r="-2577"/>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941062"/>
            <a:chOff x="0" y="0"/>
            <a:chExt cx="4816593" cy="774601"/>
          </a:xfrm>
        </p:grpSpPr>
        <p:sp>
          <p:nvSpPr>
            <p:cNvPr id="3" name="Freeform 3"/>
            <p:cNvSpPr/>
            <p:nvPr/>
          </p:nvSpPr>
          <p:spPr>
            <a:xfrm>
              <a:off x="0" y="0"/>
              <a:ext cx="4816592" cy="774601"/>
            </a:xfrm>
            <a:custGeom>
              <a:avLst/>
              <a:gdLst/>
              <a:ahLst/>
              <a:cxnLst/>
              <a:rect l="l" t="t" r="r" b="b"/>
              <a:pathLst>
                <a:path w="4816592" h="774601">
                  <a:moveTo>
                    <a:pt x="0" y="0"/>
                  </a:moveTo>
                  <a:lnTo>
                    <a:pt x="4816592" y="0"/>
                  </a:lnTo>
                  <a:lnTo>
                    <a:pt x="4816592" y="774601"/>
                  </a:lnTo>
                  <a:lnTo>
                    <a:pt x="0" y="774601"/>
                  </a:lnTo>
                  <a:close/>
                </a:path>
              </a:pathLst>
            </a:custGeom>
            <a:solidFill>
              <a:srgbClr val="718BAB"/>
            </a:solidFill>
          </p:spPr>
        </p:sp>
        <p:sp>
          <p:nvSpPr>
            <p:cNvPr id="4" name="TextBox 4"/>
            <p:cNvSpPr txBox="1"/>
            <p:nvPr/>
          </p:nvSpPr>
          <p:spPr>
            <a:xfrm>
              <a:off x="0" y="-38100"/>
              <a:ext cx="4816593" cy="812701"/>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2148268" y="952500"/>
            <a:ext cx="13991465" cy="1083053"/>
          </a:xfrm>
          <a:prstGeom prst="rect">
            <a:avLst/>
          </a:prstGeom>
        </p:spPr>
        <p:txBody>
          <a:bodyPr lIns="0" tIns="0" rIns="0" bIns="0" rtlCol="0" anchor="t">
            <a:spAutoFit/>
          </a:bodyPr>
          <a:lstStyle/>
          <a:p>
            <a:pPr algn="ctr">
              <a:lnSpc>
                <a:spcPts val="9099"/>
              </a:lnSpc>
            </a:pPr>
            <a:r>
              <a:rPr lang="en-US" sz="6999" dirty="0">
                <a:solidFill>
                  <a:srgbClr val="FFFFFF"/>
                </a:solidFill>
                <a:latin typeface="Georgia" pitchFamily="18" charset="0"/>
                <a:ea typeface="Klein Bold"/>
                <a:cs typeface="Klein Bold"/>
                <a:sym typeface="Klein Bold"/>
              </a:rPr>
              <a:t>Conclusion</a:t>
            </a:r>
          </a:p>
        </p:txBody>
      </p:sp>
      <p:sp>
        <p:nvSpPr>
          <p:cNvPr id="6" name="TextBox 6"/>
          <p:cNvSpPr txBox="1"/>
          <p:nvPr/>
        </p:nvSpPr>
        <p:spPr>
          <a:xfrm>
            <a:off x="0" y="3355551"/>
            <a:ext cx="18288000" cy="7354570"/>
          </a:xfrm>
          <a:prstGeom prst="rect">
            <a:avLst/>
          </a:prstGeom>
        </p:spPr>
        <p:txBody>
          <a:bodyPr lIns="0" tIns="0" rIns="0" bIns="0" rtlCol="0" anchor="t">
            <a:spAutoFit/>
          </a:bodyPr>
          <a:lstStyle/>
          <a:p>
            <a:pPr marL="1122679" lvl="1" indent="-561340" algn="l">
              <a:lnSpc>
                <a:spcPts val="7279"/>
              </a:lnSpc>
              <a:buFont typeface="Arial"/>
              <a:buChar char="•"/>
            </a:pPr>
            <a:r>
              <a:rPr lang="en-US" sz="5199" dirty="0">
                <a:solidFill>
                  <a:srgbClr val="000000"/>
                </a:solidFill>
                <a:latin typeface="Georgia" pitchFamily="18" charset="0"/>
                <a:ea typeface="Canva Sans Bold"/>
                <a:cs typeface="Canva Sans Bold"/>
                <a:sym typeface="Canva Sans Bold"/>
              </a:rPr>
              <a:t>Data Collected: </a:t>
            </a:r>
            <a:r>
              <a:rPr lang="en-US" sz="5199" dirty="0">
                <a:solidFill>
                  <a:srgbClr val="000000"/>
                </a:solidFill>
                <a:latin typeface="Georgia" pitchFamily="18" charset="0"/>
                <a:ea typeface="Canva Sans"/>
                <a:cs typeface="Canva Sans"/>
                <a:sym typeface="Canva Sans"/>
              </a:rPr>
              <a:t>Essential features from various sources have been gathered.</a:t>
            </a:r>
          </a:p>
          <a:p>
            <a:pPr marL="1122679" lvl="1" indent="-561340" algn="l">
              <a:lnSpc>
                <a:spcPts val="7279"/>
              </a:lnSpc>
              <a:buFont typeface="Arial"/>
              <a:buChar char="•"/>
            </a:pPr>
            <a:r>
              <a:rPr lang="en-US" sz="5199" dirty="0">
                <a:solidFill>
                  <a:srgbClr val="000000"/>
                </a:solidFill>
                <a:latin typeface="Georgia" pitchFamily="18" charset="0"/>
                <a:ea typeface="Canva Sans Bold"/>
                <a:cs typeface="Canva Sans Bold"/>
                <a:sym typeface="Canva Sans Bold"/>
              </a:rPr>
              <a:t>Metrics Set: </a:t>
            </a:r>
            <a:r>
              <a:rPr lang="en-US" sz="5199" dirty="0">
                <a:solidFill>
                  <a:srgbClr val="000000"/>
                </a:solidFill>
                <a:latin typeface="Georgia" pitchFamily="18" charset="0"/>
                <a:ea typeface="Canva Sans"/>
                <a:cs typeface="Canva Sans"/>
                <a:sym typeface="Canva Sans"/>
              </a:rPr>
              <a:t>Key performance metrics have been clearly defined.</a:t>
            </a:r>
          </a:p>
          <a:p>
            <a:pPr marL="1122679" lvl="1" indent="-561340" algn="l">
              <a:lnSpc>
                <a:spcPts val="7279"/>
              </a:lnSpc>
              <a:buFont typeface="Arial"/>
              <a:buChar char="•"/>
            </a:pPr>
            <a:r>
              <a:rPr lang="en-US" sz="5199" dirty="0">
                <a:solidFill>
                  <a:srgbClr val="000000"/>
                </a:solidFill>
                <a:latin typeface="Georgia" pitchFamily="18" charset="0"/>
                <a:ea typeface="Canva Sans Bold"/>
                <a:cs typeface="Canva Sans Bold"/>
                <a:sym typeface="Canva Sans Bold"/>
              </a:rPr>
              <a:t>Data Integrated: </a:t>
            </a:r>
            <a:r>
              <a:rPr lang="en-US" sz="5199" dirty="0">
                <a:solidFill>
                  <a:srgbClr val="000000"/>
                </a:solidFill>
                <a:latin typeface="Georgia" pitchFamily="18" charset="0"/>
                <a:ea typeface="Canva Sans"/>
                <a:cs typeface="Canva Sans"/>
                <a:sym typeface="Canva Sans"/>
              </a:rPr>
              <a:t>All data is now in a unified format.</a:t>
            </a:r>
          </a:p>
          <a:p>
            <a:pPr marL="1122679" lvl="1" indent="-561340" algn="l">
              <a:lnSpc>
                <a:spcPts val="7279"/>
              </a:lnSpc>
              <a:buFont typeface="Arial"/>
              <a:buChar char="•"/>
            </a:pPr>
            <a:r>
              <a:rPr lang="en-US" sz="5199" dirty="0">
                <a:solidFill>
                  <a:srgbClr val="000000"/>
                </a:solidFill>
                <a:latin typeface="Georgia" pitchFamily="18" charset="0"/>
                <a:ea typeface="Canva Sans Bold"/>
                <a:cs typeface="Canva Sans Bold"/>
                <a:sym typeface="Canva Sans Bold"/>
              </a:rPr>
              <a:t>Ready for Analysis: </a:t>
            </a:r>
            <a:r>
              <a:rPr lang="en-US" sz="5199" dirty="0">
                <a:solidFill>
                  <a:srgbClr val="000000"/>
                </a:solidFill>
                <a:latin typeface="Georgia" pitchFamily="18" charset="0"/>
                <a:ea typeface="Canva Sans"/>
                <a:cs typeface="Canva Sans"/>
                <a:sym typeface="Canva Sans"/>
              </a:rPr>
              <a:t>We’re set to start analyzing and making informed decisions.</a:t>
            </a:r>
          </a:p>
          <a:p>
            <a:pPr algn="l">
              <a:lnSpc>
                <a:spcPts val="7279"/>
              </a:lnSpc>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23617" y="495300"/>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2523617" y="4522617"/>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716111" y="4019550"/>
            <a:ext cx="16855779" cy="2247900"/>
          </a:xfrm>
          <a:prstGeom prst="rect">
            <a:avLst/>
          </a:prstGeom>
        </p:spPr>
        <p:txBody>
          <a:bodyPr lIns="0" tIns="0" rIns="0" bIns="0" rtlCol="0" anchor="t">
            <a:spAutoFit/>
          </a:bodyPr>
          <a:lstStyle/>
          <a:p>
            <a:pPr algn="ctr">
              <a:lnSpc>
                <a:spcPts val="8880"/>
              </a:lnSpc>
            </a:pPr>
            <a:r>
              <a:rPr lang="en-US" sz="7400" dirty="0">
                <a:solidFill>
                  <a:srgbClr val="2A2E3A"/>
                </a:solidFill>
                <a:latin typeface="Georgia" pitchFamily="18" charset="0"/>
                <a:ea typeface="Klein Bold"/>
                <a:cs typeface="Klein Bold"/>
                <a:sym typeface="Klein Bold"/>
              </a:rPr>
              <a:t>Employee Performance Analysis Using Excel</a:t>
            </a:r>
          </a:p>
        </p:txBody>
      </p:sp>
      <p:sp>
        <p:nvSpPr>
          <p:cNvPr id="5" name="TextBox 5"/>
          <p:cNvSpPr txBox="1"/>
          <p:nvPr/>
        </p:nvSpPr>
        <p:spPr>
          <a:xfrm>
            <a:off x="1028700" y="923925"/>
            <a:ext cx="4481215" cy="1002666"/>
          </a:xfrm>
          <a:prstGeom prst="rect">
            <a:avLst/>
          </a:prstGeom>
        </p:spPr>
        <p:txBody>
          <a:bodyPr lIns="0" tIns="0" rIns="0" bIns="0" rtlCol="0" anchor="t">
            <a:spAutoFit/>
          </a:bodyPr>
          <a:lstStyle/>
          <a:p>
            <a:pPr algn="ctr">
              <a:lnSpc>
                <a:spcPts val="8259"/>
              </a:lnSpc>
            </a:pPr>
            <a:r>
              <a:rPr lang="en-US" sz="5899" dirty="0">
                <a:solidFill>
                  <a:srgbClr val="2A2E3A"/>
                </a:solidFill>
                <a:latin typeface="Georgia" pitchFamily="18" charset="0"/>
                <a:ea typeface="Canva Sans Bold"/>
                <a:cs typeface="Canva Sans Bold"/>
                <a:sym typeface="Canva Sans Bold"/>
              </a:rPr>
              <a:t>Project Title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9525" y="0"/>
            <a:ext cx="18288000" cy="3773114"/>
            <a:chOff x="0" y="0"/>
            <a:chExt cx="24384000" cy="5030819"/>
          </a:xfrm>
        </p:grpSpPr>
        <p:pic>
          <p:nvPicPr>
            <p:cNvPr id="3" name="Picture 3"/>
            <p:cNvPicPr>
              <a:picLocks noChangeAspect="1"/>
            </p:cNvPicPr>
            <p:nvPr/>
          </p:nvPicPr>
          <p:blipFill>
            <a:blip r:embed="rId2">
              <a:alphaModFix amt="14000"/>
            </a:blip>
            <a:srcRect t="27933" b="41099"/>
            <a:stretch>
              <a:fillRect/>
            </a:stretch>
          </p:blipFill>
          <p:spPr>
            <a:xfrm>
              <a:off x="0" y="0"/>
              <a:ext cx="24384000" cy="5030819"/>
            </a:xfrm>
            <a:prstGeom prst="rect">
              <a:avLst/>
            </a:prstGeom>
          </p:spPr>
        </p:pic>
      </p:grpSp>
      <p:grpSp>
        <p:nvGrpSpPr>
          <p:cNvPr id="4" name="Group 4"/>
          <p:cNvGrpSpPr/>
          <p:nvPr/>
        </p:nvGrpSpPr>
        <p:grpSpPr>
          <a:xfrm>
            <a:off x="0" y="4076700"/>
            <a:ext cx="18288000" cy="6513886"/>
            <a:chOff x="0" y="0"/>
            <a:chExt cx="4816593" cy="1715591"/>
          </a:xfrm>
        </p:grpSpPr>
        <p:sp>
          <p:nvSpPr>
            <p:cNvPr id="5" name="Freeform 5"/>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4F4F4"/>
            </a:solidFill>
          </p:spPr>
        </p:sp>
        <p:sp>
          <p:nvSpPr>
            <p:cNvPr id="6" name="TextBox 6"/>
            <p:cNvSpPr txBox="1"/>
            <p:nvPr/>
          </p:nvSpPr>
          <p:spPr>
            <a:xfrm>
              <a:off x="0" y="-66675"/>
              <a:ext cx="4816593" cy="1782266"/>
            </a:xfrm>
            <a:prstGeom prst="rect">
              <a:avLst/>
            </a:prstGeom>
          </p:spPr>
          <p:txBody>
            <a:bodyPr lIns="50800" tIns="50800" rIns="50800" bIns="50800" rtlCol="0" anchor="ctr"/>
            <a:lstStyle/>
            <a:p>
              <a:pPr algn="ctr">
                <a:lnSpc>
                  <a:spcPts val="3639"/>
                </a:lnSpc>
              </a:pPr>
              <a:endParaRPr/>
            </a:p>
          </p:txBody>
        </p:sp>
      </p:grpSp>
      <p:graphicFrame>
        <p:nvGraphicFramePr>
          <p:cNvPr id="7" name="Table 7"/>
          <p:cNvGraphicFramePr>
            <a:graphicFrameLocks noGrp="1"/>
          </p:cNvGraphicFramePr>
          <p:nvPr/>
        </p:nvGraphicFramePr>
        <p:xfrm>
          <a:off x="2035380" y="4645343"/>
          <a:ext cx="4330336" cy="3673711"/>
        </p:xfrm>
        <a:graphic>
          <a:graphicData uri="http://schemas.openxmlformats.org/drawingml/2006/table">
            <a:tbl>
              <a:tblPr/>
              <a:tblGrid>
                <a:gridCol w="4330336"/>
              </a:tblGrid>
              <a:tr h="827611">
                <a:tc>
                  <a:txBody>
                    <a:bodyPr/>
                    <a:lstStyle/>
                    <a:p>
                      <a:pPr algn="l">
                        <a:lnSpc>
                          <a:spcPts val="3639"/>
                        </a:lnSpc>
                        <a:defRPr/>
                      </a:pPr>
                      <a:r>
                        <a:rPr lang="en-US" sz="2599" dirty="0">
                          <a:solidFill>
                            <a:srgbClr val="2A2E3A"/>
                          </a:solidFill>
                          <a:latin typeface="Georgia" pitchFamily="18" charset="0"/>
                          <a:ea typeface="Helios"/>
                          <a:cs typeface="Helios"/>
                          <a:sym typeface="Helios"/>
                        </a:rPr>
                        <a:t>1.Problem Statement</a:t>
                      </a:r>
                      <a:endParaRPr lang="en-US" sz="1100" dirty="0">
                        <a:latin typeface="Georgia" pitchFamily="18" charset="0"/>
                      </a:endParaRPr>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832373">
                <a:tc>
                  <a:txBody>
                    <a:bodyPr/>
                    <a:lstStyle/>
                    <a:p>
                      <a:pPr algn="l">
                        <a:lnSpc>
                          <a:spcPts val="3639"/>
                        </a:lnSpc>
                        <a:defRPr/>
                      </a:pPr>
                      <a:r>
                        <a:rPr lang="en-US" sz="2599" dirty="0">
                          <a:solidFill>
                            <a:srgbClr val="2A2E3A"/>
                          </a:solidFill>
                          <a:latin typeface="Georgia" pitchFamily="18" charset="0"/>
                          <a:ea typeface="Helios"/>
                          <a:cs typeface="Helios"/>
                          <a:sym typeface="Helios"/>
                        </a:rPr>
                        <a:t>2.Project Overview</a:t>
                      </a:r>
                      <a:endParaRPr lang="en-US" sz="1100" dirty="0">
                        <a:latin typeface="Georgia" pitchFamily="18" charset="0"/>
                      </a:endParaRPr>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832373">
                <a:tc>
                  <a:txBody>
                    <a:bodyPr/>
                    <a:lstStyle/>
                    <a:p>
                      <a:pPr algn="l">
                        <a:lnSpc>
                          <a:spcPts val="3639"/>
                        </a:lnSpc>
                        <a:defRPr/>
                      </a:pPr>
                      <a:r>
                        <a:rPr lang="en-US" sz="2599" dirty="0">
                          <a:solidFill>
                            <a:srgbClr val="2A2E3A"/>
                          </a:solidFill>
                          <a:latin typeface="Georgia" pitchFamily="18" charset="0"/>
                          <a:ea typeface="Helios"/>
                          <a:cs typeface="Helios"/>
                          <a:sym typeface="Helios"/>
                        </a:rPr>
                        <a:t>3.End Users</a:t>
                      </a:r>
                      <a:endParaRPr lang="en-US" sz="1100" dirty="0">
                        <a:latin typeface="Georgia" pitchFamily="18" charset="0"/>
                      </a:endParaRPr>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832373">
                <a:tc>
                  <a:txBody>
                    <a:bodyPr/>
                    <a:lstStyle/>
                    <a:p>
                      <a:pPr algn="l">
                        <a:lnSpc>
                          <a:spcPts val="3639"/>
                        </a:lnSpc>
                        <a:defRPr/>
                      </a:pPr>
                      <a:r>
                        <a:rPr lang="en-US" sz="2599" dirty="0">
                          <a:solidFill>
                            <a:srgbClr val="2A2E3A"/>
                          </a:solidFill>
                          <a:latin typeface="Georgia" pitchFamily="18" charset="0"/>
                          <a:ea typeface="Helios"/>
                          <a:cs typeface="Helios"/>
                          <a:sym typeface="Helios"/>
                        </a:rPr>
                        <a:t>4.Our Solution and Proposition</a:t>
                      </a:r>
                      <a:endParaRPr lang="en-US" sz="1100" dirty="0">
                        <a:latin typeface="Georgia" pitchFamily="18" charset="0"/>
                      </a:endParaRPr>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bl>
          </a:graphicData>
        </a:graphic>
      </p:graphicFrame>
      <p:graphicFrame>
        <p:nvGraphicFramePr>
          <p:cNvPr id="8" name="Table 8"/>
          <p:cNvGraphicFramePr>
            <a:graphicFrameLocks noGrp="1"/>
          </p:cNvGraphicFramePr>
          <p:nvPr/>
        </p:nvGraphicFramePr>
        <p:xfrm>
          <a:off x="11048618" y="4639632"/>
          <a:ext cx="3438926" cy="4376672"/>
        </p:xfrm>
        <a:graphic>
          <a:graphicData uri="http://schemas.openxmlformats.org/drawingml/2006/table">
            <a:tbl>
              <a:tblPr/>
              <a:tblGrid>
                <a:gridCol w="3438926"/>
              </a:tblGrid>
              <a:tr h="832610">
                <a:tc>
                  <a:txBody>
                    <a:bodyPr/>
                    <a:lstStyle/>
                    <a:p>
                      <a:pPr algn="l">
                        <a:lnSpc>
                          <a:spcPts val="3639"/>
                        </a:lnSpc>
                        <a:defRPr/>
                      </a:pPr>
                      <a:r>
                        <a:rPr lang="en-US" sz="2599" dirty="0" smtClean="0">
                          <a:solidFill>
                            <a:srgbClr val="2A2E3A"/>
                          </a:solidFill>
                          <a:latin typeface="Georgia" pitchFamily="18" charset="0"/>
                          <a:ea typeface="Helios"/>
                          <a:cs typeface="Helios"/>
                          <a:sym typeface="Helios"/>
                        </a:rPr>
                        <a:t>5.</a:t>
                      </a:r>
                      <a:r>
                        <a:rPr lang="en-US" sz="2599" baseline="0" dirty="0" smtClean="0">
                          <a:solidFill>
                            <a:srgbClr val="2A2E3A"/>
                          </a:solidFill>
                          <a:latin typeface="Georgia" pitchFamily="18" charset="0"/>
                          <a:ea typeface="Helios"/>
                          <a:cs typeface="Helios"/>
                          <a:sym typeface="Helios"/>
                        </a:rPr>
                        <a:t> </a:t>
                      </a:r>
                      <a:r>
                        <a:rPr lang="en-US" sz="2599" dirty="0" smtClean="0">
                          <a:solidFill>
                            <a:srgbClr val="2A2E3A"/>
                          </a:solidFill>
                          <a:latin typeface="Georgia" pitchFamily="18" charset="0"/>
                          <a:ea typeface="Helios"/>
                          <a:cs typeface="Helios"/>
                          <a:sym typeface="Helios"/>
                        </a:rPr>
                        <a:t>Dataset </a:t>
                      </a:r>
                      <a:r>
                        <a:rPr lang="en-US" sz="2599" dirty="0">
                          <a:solidFill>
                            <a:srgbClr val="2A2E3A"/>
                          </a:solidFill>
                          <a:latin typeface="Georgia" pitchFamily="18" charset="0"/>
                          <a:ea typeface="Helios"/>
                          <a:cs typeface="Helios"/>
                          <a:sym typeface="Helios"/>
                        </a:rPr>
                        <a:t>Description</a:t>
                      </a:r>
                      <a:endParaRPr lang="en-US" sz="1100" dirty="0">
                        <a:latin typeface="Georgia" pitchFamily="18" charset="0"/>
                      </a:endParaRPr>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r>
              <a:tr h="832610">
                <a:tc>
                  <a:txBody>
                    <a:bodyPr/>
                    <a:lstStyle/>
                    <a:p>
                      <a:pPr algn="l">
                        <a:lnSpc>
                          <a:spcPts val="3639"/>
                        </a:lnSpc>
                        <a:defRPr/>
                      </a:pPr>
                      <a:r>
                        <a:rPr lang="en-US" sz="2599">
                          <a:solidFill>
                            <a:srgbClr val="2A2E3A"/>
                          </a:solidFill>
                          <a:latin typeface="Georgia" pitchFamily="18" charset="0"/>
                          <a:ea typeface="Helios"/>
                          <a:cs typeface="Helios"/>
                          <a:sym typeface="Helios"/>
                        </a:rPr>
                        <a:t>6.Modelling Approach</a:t>
                      </a:r>
                      <a:endParaRPr lang="en-US" sz="1100">
                        <a:latin typeface="Georgia" pitchFamily="18" charset="0"/>
                      </a:endParaRPr>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r>
              <a:tr h="832610">
                <a:tc>
                  <a:txBody>
                    <a:bodyPr/>
                    <a:lstStyle/>
                    <a:p>
                      <a:pPr algn="l">
                        <a:lnSpc>
                          <a:spcPts val="3639"/>
                        </a:lnSpc>
                        <a:defRPr/>
                      </a:pPr>
                      <a:r>
                        <a:rPr lang="en-US" sz="2599">
                          <a:solidFill>
                            <a:srgbClr val="2A2E3A"/>
                          </a:solidFill>
                          <a:latin typeface="Georgia" pitchFamily="18" charset="0"/>
                          <a:ea typeface="Helios"/>
                          <a:cs typeface="Helios"/>
                          <a:sym typeface="Helios"/>
                        </a:rPr>
                        <a:t>7.Results and Discussion</a:t>
                      </a:r>
                      <a:endParaRPr lang="en-US" sz="1100">
                        <a:latin typeface="Georgia" pitchFamily="18" charset="0"/>
                      </a:endParaRPr>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r>
              <a:tr h="832610">
                <a:tc>
                  <a:txBody>
                    <a:bodyPr/>
                    <a:lstStyle/>
                    <a:p>
                      <a:pPr algn="l">
                        <a:lnSpc>
                          <a:spcPts val="3639"/>
                        </a:lnSpc>
                        <a:defRPr/>
                      </a:pPr>
                      <a:r>
                        <a:rPr lang="en-US" sz="2599" dirty="0">
                          <a:solidFill>
                            <a:srgbClr val="2A2E3A"/>
                          </a:solidFill>
                          <a:latin typeface="Georgia" pitchFamily="18" charset="0"/>
                          <a:ea typeface="Helios"/>
                          <a:cs typeface="Helios"/>
                          <a:sym typeface="Helios"/>
                        </a:rPr>
                        <a:t>8.Conclusion</a:t>
                      </a:r>
                      <a:endParaRPr lang="en-US" sz="1100" dirty="0">
                        <a:latin typeface="Georgia" pitchFamily="18" charset="0"/>
                      </a:endParaRPr>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r>
            </a:tbl>
          </a:graphicData>
        </a:graphic>
      </p:graphicFrame>
      <p:sp>
        <p:nvSpPr>
          <p:cNvPr id="9" name="TextBox 9"/>
          <p:cNvSpPr txBox="1"/>
          <p:nvPr/>
        </p:nvSpPr>
        <p:spPr>
          <a:xfrm>
            <a:off x="4639504" y="1391465"/>
            <a:ext cx="9008992" cy="1139825"/>
          </a:xfrm>
          <a:prstGeom prst="rect">
            <a:avLst/>
          </a:prstGeom>
        </p:spPr>
        <p:txBody>
          <a:bodyPr lIns="0" tIns="0" rIns="0" bIns="0" rtlCol="0" anchor="t">
            <a:spAutoFit/>
          </a:bodyPr>
          <a:lstStyle/>
          <a:p>
            <a:pPr algn="ctr">
              <a:lnSpc>
                <a:spcPts val="9099"/>
              </a:lnSpc>
            </a:pPr>
            <a:r>
              <a:rPr lang="en-US" sz="6999">
                <a:solidFill>
                  <a:srgbClr val="FFFFFF"/>
                </a:solidFill>
                <a:latin typeface="Klein Bold"/>
                <a:ea typeface="Klein Bold"/>
                <a:cs typeface="Klein Bold"/>
                <a:sym typeface="Klein Bold"/>
              </a:rPr>
              <a:t>Agenda</a:t>
            </a:r>
          </a:p>
        </p:txBody>
      </p:sp>
      <p:sp>
        <p:nvSpPr>
          <p:cNvPr id="10" name="Freeform 10"/>
          <p:cNvSpPr/>
          <p:nvPr/>
        </p:nvSpPr>
        <p:spPr>
          <a:xfrm>
            <a:off x="16666406" y="6438900"/>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Freeform 11"/>
          <p:cNvSpPr/>
          <p:nvPr/>
        </p:nvSpPr>
        <p:spPr>
          <a:xfrm>
            <a:off x="16666406" y="8191500"/>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Freeform 11"/>
          <p:cNvSpPr/>
          <p:nvPr/>
        </p:nvSpPr>
        <p:spPr>
          <a:xfrm>
            <a:off x="16666406" y="7505700"/>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3" name="Freeform 12"/>
          <p:cNvSpPr/>
          <p:nvPr/>
        </p:nvSpPr>
        <p:spPr>
          <a:xfrm>
            <a:off x="16666406" y="5753100"/>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4" name="Freeform 13"/>
          <p:cNvSpPr/>
          <p:nvPr/>
        </p:nvSpPr>
        <p:spPr>
          <a:xfrm>
            <a:off x="16666406" y="6515100"/>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00957">
            <a:off x="9501959" y="1298991"/>
            <a:ext cx="7689019" cy="7689019"/>
          </a:xfrm>
          <a:custGeom>
            <a:avLst/>
            <a:gdLst/>
            <a:ahLst/>
            <a:cxnLst/>
            <a:rect l="l" t="t" r="r" b="b"/>
            <a:pathLst>
              <a:path w="7689019" h="7689019">
                <a:moveTo>
                  <a:pt x="0" y="0"/>
                </a:moveTo>
                <a:lnTo>
                  <a:pt x="7689019" y="0"/>
                </a:lnTo>
                <a:lnTo>
                  <a:pt x="7689019" y="7689018"/>
                </a:lnTo>
                <a:lnTo>
                  <a:pt x="0" y="7689018"/>
                </a:lnTo>
                <a:lnTo>
                  <a:pt x="0" y="0"/>
                </a:lnTo>
                <a:close/>
              </a:path>
            </a:pathLst>
          </a:custGeom>
          <a:blipFill>
            <a:blip r:embed="rId2">
              <a:alphaModFix amt="31000"/>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028700" y="952500"/>
            <a:ext cx="5258558" cy="2292350"/>
          </a:xfrm>
          <a:prstGeom prst="rect">
            <a:avLst/>
          </a:prstGeom>
        </p:spPr>
        <p:txBody>
          <a:bodyPr lIns="0" tIns="0" rIns="0" bIns="0" rtlCol="0" anchor="t">
            <a:spAutoFit/>
          </a:bodyPr>
          <a:lstStyle/>
          <a:p>
            <a:pPr algn="l">
              <a:lnSpc>
                <a:spcPts val="9099"/>
              </a:lnSpc>
            </a:pPr>
            <a:r>
              <a:rPr lang="en-US" sz="6999">
                <a:solidFill>
                  <a:srgbClr val="2A2E3A"/>
                </a:solidFill>
                <a:latin typeface="Klein Bold"/>
                <a:ea typeface="Klein Bold"/>
                <a:cs typeface="Klein Bold"/>
                <a:sym typeface="Klein Bold"/>
              </a:rPr>
              <a:t>Problem</a:t>
            </a:r>
          </a:p>
          <a:p>
            <a:pPr algn="l">
              <a:lnSpc>
                <a:spcPts val="9099"/>
              </a:lnSpc>
            </a:pPr>
            <a:r>
              <a:rPr lang="en-US" sz="6999">
                <a:solidFill>
                  <a:srgbClr val="153969"/>
                </a:solidFill>
                <a:latin typeface="Klein Bold"/>
                <a:ea typeface="Klein Bold"/>
                <a:cs typeface="Klein Bold"/>
                <a:sym typeface="Klein Bold"/>
              </a:rPr>
              <a:t>Statement</a:t>
            </a:r>
          </a:p>
        </p:txBody>
      </p:sp>
      <p:sp>
        <p:nvSpPr>
          <p:cNvPr id="4" name="TextBox 4"/>
          <p:cNvSpPr txBox="1"/>
          <p:nvPr/>
        </p:nvSpPr>
        <p:spPr>
          <a:xfrm>
            <a:off x="1028700" y="3880270"/>
            <a:ext cx="13346737" cy="4567404"/>
          </a:xfrm>
          <a:prstGeom prst="rect">
            <a:avLst/>
          </a:prstGeom>
        </p:spPr>
        <p:txBody>
          <a:bodyPr lIns="0" tIns="0" rIns="0" bIns="0" rtlCol="0" anchor="t">
            <a:spAutoFit/>
          </a:bodyPr>
          <a:lstStyle/>
          <a:p>
            <a:pPr marL="690879" lvl="1" indent="-345439" algn="l">
              <a:lnSpc>
                <a:spcPts val="4479"/>
              </a:lnSpc>
              <a:buFont typeface="Arial"/>
              <a:buChar char="•"/>
            </a:pPr>
            <a:r>
              <a:rPr lang="en-US" sz="3199" dirty="0">
                <a:solidFill>
                  <a:srgbClr val="2A2E3A"/>
                </a:solidFill>
                <a:latin typeface="Georgia" pitchFamily="18" charset="0"/>
                <a:ea typeface="Helios Bold"/>
                <a:cs typeface="Helios Bold"/>
                <a:sym typeface="Helios Bold"/>
              </a:rPr>
              <a:t>Inconsistent Evaluations:</a:t>
            </a:r>
            <a:r>
              <a:rPr lang="en-US" sz="3199" dirty="0">
                <a:solidFill>
                  <a:srgbClr val="2A2E3A"/>
                </a:solidFill>
                <a:latin typeface="Georgia" pitchFamily="18" charset="0"/>
                <a:ea typeface="Helios"/>
                <a:cs typeface="Helios"/>
                <a:sym typeface="Helios"/>
              </a:rPr>
              <a:t> Employees feel frustrated by the uneven and sometimes unfair performance reviews across different teams.</a:t>
            </a:r>
          </a:p>
          <a:p>
            <a:pPr marL="690879" lvl="1" indent="-345439" algn="l">
              <a:lnSpc>
                <a:spcPts val="4479"/>
              </a:lnSpc>
              <a:buFont typeface="Arial"/>
              <a:buChar char="•"/>
            </a:pPr>
            <a:r>
              <a:rPr lang="en-US" sz="3199" dirty="0">
                <a:solidFill>
                  <a:srgbClr val="2A2E3A"/>
                </a:solidFill>
                <a:latin typeface="Georgia" pitchFamily="18" charset="0"/>
                <a:ea typeface="Helios Bold"/>
                <a:cs typeface="Helios Bold"/>
                <a:sym typeface="Helios Bold"/>
              </a:rPr>
              <a:t>Infrequent Feedback: </a:t>
            </a:r>
            <a:r>
              <a:rPr lang="en-US" sz="3199" dirty="0">
                <a:solidFill>
                  <a:srgbClr val="2A2E3A"/>
                </a:solidFill>
                <a:latin typeface="Georgia" pitchFamily="18" charset="0"/>
                <a:ea typeface="Helios"/>
                <a:cs typeface="Helios"/>
                <a:sym typeface="Helios"/>
              </a:rPr>
              <a:t>Many employees are struggling because they only get feedback once a year, missing out on timely guidance and support.</a:t>
            </a:r>
          </a:p>
          <a:p>
            <a:pPr marL="690879" lvl="1" indent="-345439" algn="l">
              <a:lnSpc>
                <a:spcPts val="4479"/>
              </a:lnSpc>
              <a:buFont typeface="Arial"/>
              <a:buChar char="•"/>
            </a:pPr>
            <a:r>
              <a:rPr lang="en-US" sz="3199" dirty="0">
                <a:solidFill>
                  <a:srgbClr val="2A2E3A"/>
                </a:solidFill>
                <a:latin typeface="Georgia" pitchFamily="18" charset="0"/>
                <a:ea typeface="Helios Bold"/>
                <a:cs typeface="Helios Bold"/>
                <a:sym typeface="Helios Bold"/>
              </a:rPr>
              <a:t>Misaligned Goals: </a:t>
            </a:r>
            <a:r>
              <a:rPr lang="en-US" sz="3199" dirty="0">
                <a:solidFill>
                  <a:srgbClr val="2A2E3A"/>
                </a:solidFill>
                <a:latin typeface="Georgia" pitchFamily="18" charset="0"/>
                <a:ea typeface="Helios"/>
                <a:cs typeface="Helios"/>
                <a:sym typeface="Helios"/>
              </a:rPr>
              <a:t>Employees find it challenging to see how their work fits into the company's big picture, leading to confusion and lack of focus.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6431767" y="217903"/>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431767" y="2723809"/>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6431767" y="5440778"/>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6431767" y="8159624"/>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0" y="0"/>
            <a:ext cx="7242564" cy="10287000"/>
            <a:chOff x="0" y="0"/>
            <a:chExt cx="1907507" cy="2709333"/>
          </a:xfrm>
        </p:grpSpPr>
        <p:sp>
          <p:nvSpPr>
            <p:cNvPr id="7" name="Freeform 7"/>
            <p:cNvSpPr/>
            <p:nvPr/>
          </p:nvSpPr>
          <p:spPr>
            <a:xfrm>
              <a:off x="0" y="0"/>
              <a:ext cx="1907507" cy="2709333"/>
            </a:xfrm>
            <a:custGeom>
              <a:avLst/>
              <a:gdLst/>
              <a:ahLst/>
              <a:cxnLst/>
              <a:rect l="l" t="t" r="r" b="b"/>
              <a:pathLst>
                <a:path w="1907507" h="2709333">
                  <a:moveTo>
                    <a:pt x="0" y="0"/>
                  </a:moveTo>
                  <a:lnTo>
                    <a:pt x="1907507" y="0"/>
                  </a:lnTo>
                  <a:lnTo>
                    <a:pt x="1907507" y="2709333"/>
                  </a:lnTo>
                  <a:lnTo>
                    <a:pt x="0" y="2709333"/>
                  </a:lnTo>
                  <a:close/>
                </a:path>
              </a:pathLst>
            </a:custGeom>
            <a:solidFill>
              <a:srgbClr val="FFFFFF"/>
            </a:solidFill>
          </p:spPr>
        </p:sp>
        <p:sp>
          <p:nvSpPr>
            <p:cNvPr id="8" name="TextBox 8"/>
            <p:cNvSpPr txBox="1"/>
            <p:nvPr/>
          </p:nvSpPr>
          <p:spPr>
            <a:xfrm>
              <a:off x="0" y="-38100"/>
              <a:ext cx="1907507" cy="2747433"/>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1028700" y="3959225"/>
            <a:ext cx="6746873" cy="2292350"/>
          </a:xfrm>
          <a:prstGeom prst="rect">
            <a:avLst/>
          </a:prstGeom>
        </p:spPr>
        <p:txBody>
          <a:bodyPr lIns="0" tIns="0" rIns="0" bIns="0" rtlCol="0" anchor="t">
            <a:spAutoFit/>
          </a:bodyPr>
          <a:lstStyle/>
          <a:p>
            <a:pPr algn="l">
              <a:lnSpc>
                <a:spcPts val="9099"/>
              </a:lnSpc>
            </a:pPr>
            <a:r>
              <a:rPr lang="en-US" sz="6999">
                <a:solidFill>
                  <a:srgbClr val="2A2E3A"/>
                </a:solidFill>
                <a:latin typeface="Klein Bold"/>
                <a:ea typeface="Klein Bold"/>
                <a:cs typeface="Klein Bold"/>
                <a:sym typeface="Klein Bold"/>
              </a:rPr>
              <a:t>Project</a:t>
            </a:r>
          </a:p>
          <a:p>
            <a:pPr algn="l">
              <a:lnSpc>
                <a:spcPts val="9099"/>
              </a:lnSpc>
            </a:pPr>
            <a:r>
              <a:rPr lang="en-US" sz="6999">
                <a:solidFill>
                  <a:srgbClr val="153969"/>
                </a:solidFill>
                <a:latin typeface="Klein Bold"/>
                <a:ea typeface="Klein Bold"/>
                <a:cs typeface="Klein Bold"/>
                <a:sym typeface="Klein Bold"/>
              </a:rPr>
              <a:t>Overview</a:t>
            </a:r>
          </a:p>
        </p:txBody>
      </p:sp>
      <p:sp>
        <p:nvSpPr>
          <p:cNvPr id="10" name="TextBox 10"/>
          <p:cNvSpPr txBox="1"/>
          <p:nvPr/>
        </p:nvSpPr>
        <p:spPr>
          <a:xfrm>
            <a:off x="8053361" y="160753"/>
            <a:ext cx="9957805" cy="2040890"/>
          </a:xfrm>
          <a:prstGeom prst="rect">
            <a:avLst/>
          </a:prstGeom>
        </p:spPr>
        <p:txBody>
          <a:bodyPr lIns="0" tIns="0" rIns="0" bIns="0" rtlCol="0" anchor="t">
            <a:spAutoFit/>
          </a:bodyPr>
          <a:lstStyle/>
          <a:p>
            <a:pPr algn="ctr">
              <a:lnSpc>
                <a:spcPts val="4060"/>
              </a:lnSpc>
            </a:pPr>
            <a:r>
              <a:rPr lang="en-US" sz="2900">
                <a:solidFill>
                  <a:srgbClr val="000000"/>
                </a:solidFill>
                <a:latin typeface="Canva Sans"/>
                <a:ea typeface="Canva Sans"/>
                <a:cs typeface="Canva Sans"/>
                <a:sym typeface="Canva Sans"/>
              </a:rPr>
              <a:t>Our goal is to use data to better understand and improve employee performance, boost satisfaction, and make sure everyone’s goals align with the company’s mission.</a:t>
            </a:r>
          </a:p>
        </p:txBody>
      </p:sp>
      <p:sp>
        <p:nvSpPr>
          <p:cNvPr id="11" name="TextBox 11"/>
          <p:cNvSpPr txBox="1"/>
          <p:nvPr/>
        </p:nvSpPr>
        <p:spPr>
          <a:xfrm>
            <a:off x="8053361" y="2742761"/>
            <a:ext cx="9957805" cy="1526540"/>
          </a:xfrm>
          <a:prstGeom prst="rect">
            <a:avLst/>
          </a:prstGeom>
        </p:spPr>
        <p:txBody>
          <a:bodyPr lIns="0" tIns="0" rIns="0" bIns="0" rtlCol="0" anchor="t">
            <a:spAutoFit/>
          </a:bodyPr>
          <a:lstStyle/>
          <a:p>
            <a:pPr algn="ctr">
              <a:lnSpc>
                <a:spcPts val="4060"/>
              </a:lnSpc>
            </a:pPr>
            <a:r>
              <a:rPr lang="en-US" sz="2900">
                <a:solidFill>
                  <a:srgbClr val="000000"/>
                </a:solidFill>
                <a:latin typeface="Canva Sans"/>
                <a:ea typeface="Canva Sans"/>
                <a:cs typeface="Canva Sans"/>
                <a:sym typeface="Canva Sans"/>
              </a:rPr>
              <a:t>Data-driven insights support better decisions on promotions, compensation, and professional development.</a:t>
            </a:r>
          </a:p>
        </p:txBody>
      </p:sp>
      <p:sp>
        <p:nvSpPr>
          <p:cNvPr id="12" name="TextBox 12"/>
          <p:cNvSpPr txBox="1"/>
          <p:nvPr/>
        </p:nvSpPr>
        <p:spPr>
          <a:xfrm>
            <a:off x="8053361" y="5716905"/>
            <a:ext cx="9957805" cy="1012190"/>
          </a:xfrm>
          <a:prstGeom prst="rect">
            <a:avLst/>
          </a:prstGeom>
        </p:spPr>
        <p:txBody>
          <a:bodyPr lIns="0" tIns="0" rIns="0" bIns="0" rtlCol="0" anchor="t">
            <a:spAutoFit/>
          </a:bodyPr>
          <a:lstStyle/>
          <a:p>
            <a:pPr algn="ctr">
              <a:lnSpc>
                <a:spcPts val="4060"/>
              </a:lnSpc>
            </a:pPr>
            <a:r>
              <a:rPr lang="en-US" sz="2900">
                <a:solidFill>
                  <a:srgbClr val="000000"/>
                </a:solidFill>
                <a:latin typeface="Canva Sans"/>
                <a:ea typeface="Canva Sans"/>
                <a:cs typeface="Canva Sans"/>
                <a:sym typeface="Canva Sans"/>
              </a:rPr>
              <a:t>Improved identification of high performers and areas for growth leads to better talent management.</a:t>
            </a:r>
          </a:p>
        </p:txBody>
      </p:sp>
      <p:sp>
        <p:nvSpPr>
          <p:cNvPr id="13" name="TextBox 13"/>
          <p:cNvSpPr txBox="1"/>
          <p:nvPr/>
        </p:nvSpPr>
        <p:spPr>
          <a:xfrm>
            <a:off x="8053361" y="8176797"/>
            <a:ext cx="9957805" cy="1526540"/>
          </a:xfrm>
          <a:prstGeom prst="rect">
            <a:avLst/>
          </a:prstGeom>
        </p:spPr>
        <p:txBody>
          <a:bodyPr lIns="0" tIns="0" rIns="0" bIns="0" rtlCol="0" anchor="t">
            <a:spAutoFit/>
          </a:bodyPr>
          <a:lstStyle/>
          <a:p>
            <a:pPr algn="ctr">
              <a:lnSpc>
                <a:spcPts val="4060"/>
              </a:lnSpc>
            </a:pPr>
            <a:r>
              <a:rPr lang="en-US" sz="2900">
                <a:solidFill>
                  <a:srgbClr val="000000"/>
                </a:solidFill>
                <a:latin typeface="Canva Sans"/>
                <a:ea typeface="Canva Sans"/>
                <a:cs typeface="Canva Sans"/>
                <a:sym typeface="Canva Sans"/>
              </a:rPr>
              <a:t>Clear, consistent feedback helps employees understand their impact on organizational goals, boosting engagement.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47900"/>
            <a:ext cx="9411644" cy="6781800"/>
          </a:xfrm>
          <a:custGeom>
            <a:avLst/>
            <a:gdLst/>
            <a:ahLst/>
            <a:cxnLst/>
            <a:rect l="l" t="t" r="r" b="b"/>
            <a:pathLst>
              <a:path w="13960430" h="13960430">
                <a:moveTo>
                  <a:pt x="0" y="0"/>
                </a:moveTo>
                <a:lnTo>
                  <a:pt x="13960431" y="0"/>
                </a:lnTo>
                <a:lnTo>
                  <a:pt x="13960431" y="13960430"/>
                </a:lnTo>
                <a:lnTo>
                  <a:pt x="0" y="1396043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035187" y="1515588"/>
            <a:ext cx="1821708" cy="1821708"/>
          </a:xfrm>
          <a:custGeom>
            <a:avLst/>
            <a:gdLst/>
            <a:ahLst/>
            <a:cxnLst/>
            <a:rect l="l" t="t" r="r" b="b"/>
            <a:pathLst>
              <a:path w="1821708" h="1821708">
                <a:moveTo>
                  <a:pt x="0" y="0"/>
                </a:moveTo>
                <a:lnTo>
                  <a:pt x="1821708" y="0"/>
                </a:lnTo>
                <a:lnTo>
                  <a:pt x="1821708" y="1821708"/>
                </a:lnTo>
                <a:lnTo>
                  <a:pt x="0" y="1821708"/>
                </a:lnTo>
                <a:lnTo>
                  <a:pt x="0" y="0"/>
                </a:lnTo>
                <a:close/>
              </a:path>
            </a:pathLst>
          </a:custGeom>
          <a:blipFill>
            <a:blip r:embed="rId4">
              <a:alphaModFix amt="44999"/>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0224358" y="1704759"/>
            <a:ext cx="1443365" cy="1443365"/>
          </a:xfrm>
          <a:custGeom>
            <a:avLst/>
            <a:gdLst/>
            <a:ahLst/>
            <a:cxnLst/>
            <a:rect l="l" t="t" r="r" b="b"/>
            <a:pathLst>
              <a:path w="1443365" h="1443365">
                <a:moveTo>
                  <a:pt x="0" y="0"/>
                </a:moveTo>
                <a:lnTo>
                  <a:pt x="1443365" y="0"/>
                </a:lnTo>
                <a:lnTo>
                  <a:pt x="1443365" y="1443365"/>
                </a:lnTo>
                <a:lnTo>
                  <a:pt x="0" y="144336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0035187" y="4646447"/>
            <a:ext cx="1821708" cy="1821708"/>
          </a:xfrm>
          <a:custGeom>
            <a:avLst/>
            <a:gdLst/>
            <a:ahLst/>
            <a:cxnLst/>
            <a:rect l="l" t="t" r="r" b="b"/>
            <a:pathLst>
              <a:path w="1821708" h="1821708">
                <a:moveTo>
                  <a:pt x="0" y="0"/>
                </a:moveTo>
                <a:lnTo>
                  <a:pt x="1821708" y="0"/>
                </a:lnTo>
                <a:lnTo>
                  <a:pt x="1821708" y="1821709"/>
                </a:lnTo>
                <a:lnTo>
                  <a:pt x="0" y="1821709"/>
                </a:lnTo>
                <a:lnTo>
                  <a:pt x="0" y="0"/>
                </a:lnTo>
                <a:close/>
              </a:path>
            </a:pathLst>
          </a:custGeom>
          <a:blipFill>
            <a:blip r:embed="rId8">
              <a:alphaModFix amt="44999"/>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10224358" y="4835619"/>
            <a:ext cx="1443365" cy="1443365"/>
          </a:xfrm>
          <a:custGeom>
            <a:avLst/>
            <a:gdLst/>
            <a:ahLst/>
            <a:cxnLst/>
            <a:rect l="l" t="t" r="r" b="b"/>
            <a:pathLst>
              <a:path w="1443365" h="1443365">
                <a:moveTo>
                  <a:pt x="0" y="0"/>
                </a:moveTo>
                <a:lnTo>
                  <a:pt x="1443365" y="0"/>
                </a:lnTo>
                <a:lnTo>
                  <a:pt x="1443365" y="1443365"/>
                </a:lnTo>
                <a:lnTo>
                  <a:pt x="0" y="144336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10035187" y="7667769"/>
            <a:ext cx="1821708" cy="1821708"/>
          </a:xfrm>
          <a:custGeom>
            <a:avLst/>
            <a:gdLst/>
            <a:ahLst/>
            <a:cxnLst/>
            <a:rect l="l" t="t" r="r" b="b"/>
            <a:pathLst>
              <a:path w="1821708" h="1821708">
                <a:moveTo>
                  <a:pt x="0" y="0"/>
                </a:moveTo>
                <a:lnTo>
                  <a:pt x="1821708" y="0"/>
                </a:lnTo>
                <a:lnTo>
                  <a:pt x="1821708" y="1821709"/>
                </a:lnTo>
                <a:lnTo>
                  <a:pt x="0" y="1821709"/>
                </a:lnTo>
                <a:lnTo>
                  <a:pt x="0" y="0"/>
                </a:lnTo>
                <a:close/>
              </a:path>
            </a:pathLst>
          </a:custGeom>
          <a:blipFill>
            <a:blip r:embed="rId8">
              <a:alphaModFix amt="44999"/>
              <a:extLst>
                <a:ext uri="{96DAC541-7B7A-43D3-8B79-37D633B846F1}">
                  <asvg:svgBlip xmlns:asvg="http://schemas.microsoft.com/office/drawing/2016/SVG/main" xmlns="" r:embed="rId9"/>
                </a:ext>
              </a:extLst>
            </a:blip>
            <a:stretch>
              <a:fillRect/>
            </a:stretch>
          </a:blipFill>
        </p:spPr>
      </p:sp>
      <p:sp>
        <p:nvSpPr>
          <p:cNvPr id="8" name="Freeform 8"/>
          <p:cNvSpPr/>
          <p:nvPr/>
        </p:nvSpPr>
        <p:spPr>
          <a:xfrm>
            <a:off x="10224358" y="7856941"/>
            <a:ext cx="1443365" cy="1443365"/>
          </a:xfrm>
          <a:custGeom>
            <a:avLst/>
            <a:gdLst/>
            <a:ahLst/>
            <a:cxnLst/>
            <a:rect l="l" t="t" r="r" b="b"/>
            <a:pathLst>
              <a:path w="1443365" h="1443365">
                <a:moveTo>
                  <a:pt x="0" y="0"/>
                </a:moveTo>
                <a:lnTo>
                  <a:pt x="1443365" y="0"/>
                </a:lnTo>
                <a:lnTo>
                  <a:pt x="1443365" y="1443365"/>
                </a:lnTo>
                <a:lnTo>
                  <a:pt x="0" y="144336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a:off x="10368662" y="1850646"/>
            <a:ext cx="1154757" cy="1151591"/>
          </a:xfrm>
          <a:custGeom>
            <a:avLst/>
            <a:gdLst/>
            <a:ahLst/>
            <a:cxnLst/>
            <a:rect l="l" t="t" r="r" b="b"/>
            <a:pathLst>
              <a:path w="1154757" h="1151591">
                <a:moveTo>
                  <a:pt x="0" y="0"/>
                </a:moveTo>
                <a:lnTo>
                  <a:pt x="1154758" y="0"/>
                </a:lnTo>
                <a:lnTo>
                  <a:pt x="1154758" y="1151591"/>
                </a:lnTo>
                <a:lnTo>
                  <a:pt x="0" y="1151591"/>
                </a:lnTo>
                <a:lnTo>
                  <a:pt x="0" y="0"/>
                </a:lnTo>
                <a:close/>
              </a:path>
            </a:pathLst>
          </a:custGeom>
          <a:blipFill>
            <a:blip r:embed="rId10" cstate="print">
              <a:extLst>
                <a:ext uri="{96DAC541-7B7A-43D3-8B79-37D633B846F1}">
                  <asvg:svgBlip xmlns:asvg="http://schemas.microsoft.com/office/drawing/2016/SVG/main" xmlns="" r:embed="rId11"/>
                </a:ext>
              </a:extLst>
            </a:blip>
            <a:stretch>
              <a:fillRect/>
            </a:stretch>
          </a:blipFill>
        </p:spPr>
      </p:sp>
      <p:sp>
        <p:nvSpPr>
          <p:cNvPr id="10" name="Freeform 10"/>
          <p:cNvSpPr/>
          <p:nvPr/>
        </p:nvSpPr>
        <p:spPr>
          <a:xfrm>
            <a:off x="10472550" y="5073516"/>
            <a:ext cx="963953" cy="963953"/>
          </a:xfrm>
          <a:custGeom>
            <a:avLst/>
            <a:gdLst/>
            <a:ahLst/>
            <a:cxnLst/>
            <a:rect l="l" t="t" r="r" b="b"/>
            <a:pathLst>
              <a:path w="963953" h="963953">
                <a:moveTo>
                  <a:pt x="0" y="0"/>
                </a:moveTo>
                <a:lnTo>
                  <a:pt x="963953" y="0"/>
                </a:lnTo>
                <a:lnTo>
                  <a:pt x="963953" y="963953"/>
                </a:lnTo>
                <a:lnTo>
                  <a:pt x="0" y="963953"/>
                </a:lnTo>
                <a:lnTo>
                  <a:pt x="0" y="0"/>
                </a:lnTo>
                <a:close/>
              </a:path>
            </a:pathLst>
          </a:custGeom>
          <a:blipFill>
            <a:blip r:embed="rId12" cstate="print">
              <a:extLst>
                <a:ext uri="{96DAC541-7B7A-43D3-8B79-37D633B846F1}">
                  <asvg:svgBlip xmlns:asvg="http://schemas.microsoft.com/office/drawing/2016/SVG/main" xmlns="" r:embed="rId13"/>
                </a:ext>
              </a:extLst>
            </a:blip>
            <a:stretch>
              <a:fillRect/>
            </a:stretch>
          </a:blipFill>
        </p:spPr>
      </p:sp>
      <p:sp>
        <p:nvSpPr>
          <p:cNvPr id="11" name="Freeform 11"/>
          <p:cNvSpPr/>
          <p:nvPr/>
        </p:nvSpPr>
        <p:spPr>
          <a:xfrm>
            <a:off x="10472550" y="8195262"/>
            <a:ext cx="963953" cy="963953"/>
          </a:xfrm>
          <a:custGeom>
            <a:avLst/>
            <a:gdLst/>
            <a:ahLst/>
            <a:cxnLst/>
            <a:rect l="l" t="t" r="r" b="b"/>
            <a:pathLst>
              <a:path w="963953" h="963953">
                <a:moveTo>
                  <a:pt x="0" y="0"/>
                </a:moveTo>
                <a:lnTo>
                  <a:pt x="963953" y="0"/>
                </a:lnTo>
                <a:lnTo>
                  <a:pt x="963953" y="963953"/>
                </a:lnTo>
                <a:lnTo>
                  <a:pt x="0" y="963953"/>
                </a:lnTo>
                <a:lnTo>
                  <a:pt x="0" y="0"/>
                </a:lnTo>
                <a:close/>
              </a:path>
            </a:pathLst>
          </a:custGeom>
          <a:blipFill>
            <a:blip r:embed="rId14" cstate="print">
              <a:extLst>
                <a:ext uri="{96DAC541-7B7A-43D3-8B79-37D633B846F1}">
                  <asvg:svgBlip xmlns:asvg="http://schemas.microsoft.com/office/drawing/2016/SVG/main" xmlns="" r:embed="rId15"/>
                </a:ext>
              </a:extLst>
            </a:blip>
            <a:stretch>
              <a:fillRect/>
            </a:stretch>
          </a:blipFill>
        </p:spPr>
      </p:sp>
      <p:sp>
        <p:nvSpPr>
          <p:cNvPr id="12" name="TextBox 12"/>
          <p:cNvSpPr txBox="1"/>
          <p:nvPr/>
        </p:nvSpPr>
        <p:spPr>
          <a:xfrm>
            <a:off x="2438400" y="3924300"/>
            <a:ext cx="5534402" cy="3444875"/>
          </a:xfrm>
          <a:prstGeom prst="rect">
            <a:avLst/>
          </a:prstGeom>
        </p:spPr>
        <p:txBody>
          <a:bodyPr lIns="0" tIns="0" rIns="0" bIns="0" rtlCol="0" anchor="t">
            <a:spAutoFit/>
          </a:bodyPr>
          <a:lstStyle/>
          <a:p>
            <a:pPr algn="l">
              <a:lnSpc>
                <a:spcPts val="9099"/>
              </a:lnSpc>
            </a:pPr>
            <a:r>
              <a:rPr lang="en-US" sz="6999" dirty="0">
                <a:solidFill>
                  <a:srgbClr val="000000"/>
                </a:solidFill>
                <a:latin typeface="Klein Bold"/>
                <a:ea typeface="Klein Bold"/>
                <a:cs typeface="Klein Bold"/>
                <a:sym typeface="Klein Bold"/>
              </a:rPr>
              <a:t>Who</a:t>
            </a:r>
            <a:r>
              <a:rPr lang="en-US" sz="6999" dirty="0">
                <a:solidFill>
                  <a:srgbClr val="153969"/>
                </a:solidFill>
                <a:latin typeface="Klein Bold"/>
                <a:ea typeface="Klein Bold"/>
                <a:cs typeface="Klein Bold"/>
                <a:sym typeface="Klein Bold"/>
              </a:rPr>
              <a:t> Are </a:t>
            </a:r>
            <a:r>
              <a:rPr lang="en-US" sz="6999" dirty="0">
                <a:solidFill>
                  <a:srgbClr val="000000"/>
                </a:solidFill>
                <a:latin typeface="Klein Bold"/>
                <a:ea typeface="Klein Bold"/>
                <a:cs typeface="Klein Bold"/>
                <a:sym typeface="Klein Bold"/>
              </a:rPr>
              <a:t>The </a:t>
            </a:r>
            <a:r>
              <a:rPr lang="en-US" sz="6999" dirty="0">
                <a:solidFill>
                  <a:srgbClr val="153969"/>
                </a:solidFill>
                <a:latin typeface="Klein Bold"/>
                <a:ea typeface="Klein Bold"/>
                <a:cs typeface="Klein Bold"/>
                <a:sym typeface="Klein Bold"/>
              </a:rPr>
              <a:t>End </a:t>
            </a:r>
            <a:r>
              <a:rPr lang="en-US" sz="6999" dirty="0">
                <a:solidFill>
                  <a:srgbClr val="000000"/>
                </a:solidFill>
                <a:latin typeface="Klein Bold"/>
                <a:ea typeface="Klein Bold"/>
                <a:cs typeface="Klein Bold"/>
                <a:sym typeface="Klein Bold"/>
              </a:rPr>
              <a:t>Users </a:t>
            </a:r>
            <a:r>
              <a:rPr lang="en-US" sz="6999" dirty="0">
                <a:solidFill>
                  <a:srgbClr val="153969"/>
                </a:solidFill>
                <a:latin typeface="Klein Bold"/>
                <a:ea typeface="Klein Bold"/>
                <a:cs typeface="Klein Bold"/>
                <a:sym typeface="Klein Bold"/>
              </a:rPr>
              <a:t>?</a:t>
            </a:r>
          </a:p>
        </p:txBody>
      </p:sp>
      <p:grpSp>
        <p:nvGrpSpPr>
          <p:cNvPr id="13" name="Group 13"/>
          <p:cNvGrpSpPr/>
          <p:nvPr/>
        </p:nvGrpSpPr>
        <p:grpSpPr>
          <a:xfrm>
            <a:off x="12654318" y="1092895"/>
            <a:ext cx="5235803" cy="2667093"/>
            <a:chOff x="0" y="0"/>
            <a:chExt cx="6981070" cy="3556123"/>
          </a:xfrm>
        </p:grpSpPr>
        <p:sp>
          <p:nvSpPr>
            <p:cNvPr id="14" name="TextBox 14"/>
            <p:cNvSpPr txBox="1"/>
            <p:nvPr/>
          </p:nvSpPr>
          <p:spPr>
            <a:xfrm>
              <a:off x="0" y="0"/>
              <a:ext cx="6981070" cy="1524000"/>
            </a:xfrm>
            <a:prstGeom prst="rect">
              <a:avLst/>
            </a:prstGeom>
          </p:spPr>
          <p:txBody>
            <a:bodyPr lIns="0" tIns="0" rIns="0" bIns="0" rtlCol="0" anchor="t">
              <a:spAutoFit/>
            </a:bodyPr>
            <a:lstStyle/>
            <a:p>
              <a:pPr marL="0" lvl="0" indent="0" algn="l">
                <a:lnSpc>
                  <a:spcPts val="4559"/>
                </a:lnSpc>
                <a:spcBef>
                  <a:spcPct val="0"/>
                </a:spcBef>
              </a:pPr>
              <a:r>
                <a:rPr lang="en-US" sz="3799">
                  <a:solidFill>
                    <a:srgbClr val="2A2E3A"/>
                  </a:solidFill>
                  <a:latin typeface="Klein Bold"/>
                  <a:ea typeface="Klein Bold"/>
                  <a:cs typeface="Klein Bold"/>
                  <a:sym typeface="Klein Bold"/>
                </a:rPr>
                <a:t>Managers and Team Leads</a:t>
              </a:r>
            </a:p>
          </p:txBody>
        </p:sp>
        <p:sp>
          <p:nvSpPr>
            <p:cNvPr id="15" name="TextBox 15"/>
            <p:cNvSpPr txBox="1"/>
            <p:nvPr/>
          </p:nvSpPr>
          <p:spPr>
            <a:xfrm>
              <a:off x="0" y="1696632"/>
              <a:ext cx="6981070" cy="1859491"/>
            </a:xfrm>
            <a:prstGeom prst="rect">
              <a:avLst/>
            </a:prstGeom>
          </p:spPr>
          <p:txBody>
            <a:bodyPr lIns="0" tIns="0" rIns="0" bIns="0" rtlCol="0" anchor="t">
              <a:spAutoFit/>
            </a:bodyPr>
            <a:lstStyle/>
            <a:p>
              <a:pPr marL="0" lvl="0" indent="0" algn="l">
                <a:lnSpc>
                  <a:spcPts val="2800"/>
                </a:lnSpc>
                <a:spcBef>
                  <a:spcPct val="0"/>
                </a:spcBef>
              </a:pPr>
              <a:r>
                <a:rPr lang="en-US" sz="2000">
                  <a:solidFill>
                    <a:srgbClr val="2A2E3A"/>
                  </a:solidFill>
                  <a:latin typeface="Helios"/>
                  <a:ea typeface="Helios"/>
                  <a:cs typeface="Helios"/>
                  <a:sym typeface="Helios"/>
                </a:rPr>
                <a:t>They will use the dashboard and reports to monitor team performance, provide feedback, and make decisions about promotions and development.</a:t>
              </a:r>
            </a:p>
          </p:txBody>
        </p:sp>
      </p:grpSp>
      <p:grpSp>
        <p:nvGrpSpPr>
          <p:cNvPr id="16" name="Group 16"/>
          <p:cNvGrpSpPr/>
          <p:nvPr/>
        </p:nvGrpSpPr>
        <p:grpSpPr>
          <a:xfrm>
            <a:off x="12654318" y="4333293"/>
            <a:ext cx="4944907" cy="2448018"/>
            <a:chOff x="0" y="0"/>
            <a:chExt cx="6593209" cy="3264023"/>
          </a:xfrm>
        </p:grpSpPr>
        <p:sp>
          <p:nvSpPr>
            <p:cNvPr id="17" name="TextBox 17"/>
            <p:cNvSpPr txBox="1"/>
            <p:nvPr/>
          </p:nvSpPr>
          <p:spPr>
            <a:xfrm>
              <a:off x="0" y="0"/>
              <a:ext cx="6593209" cy="762000"/>
            </a:xfrm>
            <a:prstGeom prst="rect">
              <a:avLst/>
            </a:prstGeom>
          </p:spPr>
          <p:txBody>
            <a:bodyPr lIns="0" tIns="0" rIns="0" bIns="0" rtlCol="0" anchor="t">
              <a:spAutoFit/>
            </a:bodyPr>
            <a:lstStyle/>
            <a:p>
              <a:pPr marL="0" lvl="0" indent="0" algn="l">
                <a:lnSpc>
                  <a:spcPts val="4559"/>
                </a:lnSpc>
                <a:spcBef>
                  <a:spcPct val="0"/>
                </a:spcBef>
              </a:pPr>
              <a:r>
                <a:rPr lang="en-US" sz="3799">
                  <a:solidFill>
                    <a:srgbClr val="2A2E3A"/>
                  </a:solidFill>
                  <a:latin typeface="Klein Bold"/>
                  <a:ea typeface="Klein Bold"/>
                  <a:cs typeface="Klein Bold"/>
                  <a:sym typeface="Klein Bold"/>
                </a:rPr>
                <a:t>HR Professionals</a:t>
              </a:r>
            </a:p>
          </p:txBody>
        </p:sp>
        <p:sp>
          <p:nvSpPr>
            <p:cNvPr id="18" name="TextBox 18"/>
            <p:cNvSpPr txBox="1"/>
            <p:nvPr/>
          </p:nvSpPr>
          <p:spPr>
            <a:xfrm>
              <a:off x="0" y="934632"/>
              <a:ext cx="6593209" cy="2329391"/>
            </a:xfrm>
            <a:prstGeom prst="rect">
              <a:avLst/>
            </a:prstGeom>
          </p:spPr>
          <p:txBody>
            <a:bodyPr lIns="0" tIns="0" rIns="0" bIns="0" rtlCol="0" anchor="t">
              <a:spAutoFit/>
            </a:bodyPr>
            <a:lstStyle/>
            <a:p>
              <a:pPr marL="0" lvl="0" indent="0" algn="l">
                <a:lnSpc>
                  <a:spcPts val="2800"/>
                </a:lnSpc>
                <a:spcBef>
                  <a:spcPct val="0"/>
                </a:spcBef>
              </a:pPr>
              <a:r>
                <a:rPr lang="en-US" sz="2000">
                  <a:solidFill>
                    <a:srgbClr val="2A2E3A"/>
                  </a:solidFill>
                  <a:latin typeface="Helios"/>
                  <a:ea typeface="Helios"/>
                  <a:cs typeface="Helios"/>
                  <a:sym typeface="Helios"/>
                </a:rPr>
                <a:t>They will leverage the insights and recommendations to refine performance management processes, design training programs, and address organizational goals.</a:t>
              </a:r>
            </a:p>
          </p:txBody>
        </p:sp>
      </p:grpSp>
      <p:grpSp>
        <p:nvGrpSpPr>
          <p:cNvPr id="19" name="Group 19"/>
          <p:cNvGrpSpPr/>
          <p:nvPr/>
        </p:nvGrpSpPr>
        <p:grpSpPr>
          <a:xfrm>
            <a:off x="12654318" y="7354615"/>
            <a:ext cx="4944907" cy="2448018"/>
            <a:chOff x="0" y="0"/>
            <a:chExt cx="6593209" cy="3264023"/>
          </a:xfrm>
        </p:grpSpPr>
        <p:sp>
          <p:nvSpPr>
            <p:cNvPr id="20" name="TextBox 20"/>
            <p:cNvSpPr txBox="1"/>
            <p:nvPr/>
          </p:nvSpPr>
          <p:spPr>
            <a:xfrm>
              <a:off x="0" y="0"/>
              <a:ext cx="6593209" cy="762000"/>
            </a:xfrm>
            <a:prstGeom prst="rect">
              <a:avLst/>
            </a:prstGeom>
          </p:spPr>
          <p:txBody>
            <a:bodyPr lIns="0" tIns="0" rIns="0" bIns="0" rtlCol="0" anchor="t">
              <a:spAutoFit/>
            </a:bodyPr>
            <a:lstStyle/>
            <a:p>
              <a:pPr marL="0" lvl="0" indent="0" algn="l">
                <a:lnSpc>
                  <a:spcPts val="4559"/>
                </a:lnSpc>
                <a:spcBef>
                  <a:spcPct val="0"/>
                </a:spcBef>
              </a:pPr>
              <a:r>
                <a:rPr lang="en-US" sz="3799">
                  <a:solidFill>
                    <a:srgbClr val="2A2E3A"/>
                  </a:solidFill>
                  <a:latin typeface="Klein Bold"/>
                  <a:ea typeface="Klein Bold"/>
                  <a:cs typeface="Klein Bold"/>
                  <a:sym typeface="Klein Bold"/>
                </a:rPr>
                <a:t>Employees</a:t>
              </a:r>
            </a:p>
          </p:txBody>
        </p:sp>
        <p:sp>
          <p:nvSpPr>
            <p:cNvPr id="21" name="TextBox 21"/>
            <p:cNvSpPr txBox="1"/>
            <p:nvPr/>
          </p:nvSpPr>
          <p:spPr>
            <a:xfrm>
              <a:off x="0" y="934632"/>
              <a:ext cx="6593209" cy="2329391"/>
            </a:xfrm>
            <a:prstGeom prst="rect">
              <a:avLst/>
            </a:prstGeom>
          </p:spPr>
          <p:txBody>
            <a:bodyPr lIns="0" tIns="0" rIns="0" bIns="0" rtlCol="0" anchor="t">
              <a:spAutoFit/>
            </a:bodyPr>
            <a:lstStyle/>
            <a:p>
              <a:pPr marL="0" lvl="0" indent="0" algn="l">
                <a:lnSpc>
                  <a:spcPts val="2800"/>
                </a:lnSpc>
                <a:spcBef>
                  <a:spcPct val="0"/>
                </a:spcBef>
              </a:pPr>
              <a:r>
                <a:rPr lang="en-US" sz="2000">
                  <a:solidFill>
                    <a:srgbClr val="2A2E3A"/>
                  </a:solidFill>
                  <a:latin typeface="Helios"/>
                  <a:ea typeface="Helios"/>
                  <a:cs typeface="Helios"/>
                  <a:sym typeface="Helios"/>
                </a:rPr>
                <a:t> They will review high-level analysis reports to align employee performance with strategic objectives and make informed decisions about company-wide policies and resource allocation.</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3608707"/>
          </a:xfrm>
          <a:custGeom>
            <a:avLst/>
            <a:gdLst/>
            <a:ahLst/>
            <a:cxnLst/>
            <a:rect l="l" t="t" r="r" b="b"/>
            <a:pathLst>
              <a:path w="18288000" h="3608707">
                <a:moveTo>
                  <a:pt x="0" y="0"/>
                </a:moveTo>
                <a:lnTo>
                  <a:pt x="18288000" y="0"/>
                </a:lnTo>
                <a:lnTo>
                  <a:pt x="18288000" y="3608707"/>
                </a:lnTo>
                <a:lnTo>
                  <a:pt x="0" y="3608707"/>
                </a:lnTo>
                <a:lnTo>
                  <a:pt x="0" y="0"/>
                </a:lnTo>
                <a:close/>
              </a:path>
            </a:pathLst>
          </a:custGeom>
          <a:blipFill>
            <a:blip r:embed="rId2">
              <a:extLst>
                <a:ext uri="{96DAC541-7B7A-43D3-8B79-37D633B846F1}">
                  <asvg:svgBlip xmlns:asvg="http://schemas.microsoft.com/office/drawing/2016/SVG/main" xmlns="" r:embed="rId3"/>
                </a:ext>
              </a:extLst>
            </a:blip>
            <a:stretch>
              <a:fillRect t="-184715"/>
            </a:stretch>
          </a:blipFill>
        </p:spPr>
      </p:sp>
      <p:grpSp>
        <p:nvGrpSpPr>
          <p:cNvPr id="3" name="Group 3"/>
          <p:cNvGrpSpPr/>
          <p:nvPr/>
        </p:nvGrpSpPr>
        <p:grpSpPr>
          <a:xfrm>
            <a:off x="7976586" y="4092354"/>
            <a:ext cx="2921736" cy="684080"/>
            <a:chOff x="0" y="0"/>
            <a:chExt cx="812800" cy="190305"/>
          </a:xfrm>
        </p:grpSpPr>
        <p:sp>
          <p:nvSpPr>
            <p:cNvPr id="4" name="Freeform 4"/>
            <p:cNvSpPr/>
            <p:nvPr/>
          </p:nvSpPr>
          <p:spPr>
            <a:xfrm>
              <a:off x="0" y="0"/>
              <a:ext cx="812800" cy="190305"/>
            </a:xfrm>
            <a:custGeom>
              <a:avLst/>
              <a:gdLst/>
              <a:ahLst/>
              <a:cxnLst/>
              <a:rect l="l" t="t" r="r" b="b"/>
              <a:pathLst>
                <a:path w="812800" h="190305">
                  <a:moveTo>
                    <a:pt x="0" y="0"/>
                  </a:moveTo>
                  <a:lnTo>
                    <a:pt x="609600" y="0"/>
                  </a:lnTo>
                  <a:lnTo>
                    <a:pt x="812800" y="95152"/>
                  </a:lnTo>
                  <a:lnTo>
                    <a:pt x="609600" y="190305"/>
                  </a:lnTo>
                  <a:lnTo>
                    <a:pt x="0" y="190305"/>
                  </a:lnTo>
                  <a:lnTo>
                    <a:pt x="203200" y="95152"/>
                  </a:lnTo>
                  <a:lnTo>
                    <a:pt x="0" y="0"/>
                  </a:lnTo>
                  <a:close/>
                </a:path>
              </a:pathLst>
            </a:custGeom>
            <a:solidFill>
              <a:srgbClr val="153969"/>
            </a:solidFill>
          </p:spPr>
        </p:sp>
        <p:sp>
          <p:nvSpPr>
            <p:cNvPr id="5" name="TextBox 5"/>
            <p:cNvSpPr txBox="1"/>
            <p:nvPr/>
          </p:nvSpPr>
          <p:spPr>
            <a:xfrm>
              <a:off x="177800" y="-38100"/>
              <a:ext cx="558800" cy="228405"/>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211030" y="952500"/>
            <a:ext cx="18076970" cy="1139825"/>
          </a:xfrm>
          <a:prstGeom prst="rect">
            <a:avLst/>
          </a:prstGeom>
        </p:spPr>
        <p:txBody>
          <a:bodyPr lIns="0" tIns="0" rIns="0" bIns="0" rtlCol="0" anchor="t">
            <a:spAutoFit/>
          </a:bodyPr>
          <a:lstStyle/>
          <a:p>
            <a:pPr algn="l">
              <a:lnSpc>
                <a:spcPts val="9099"/>
              </a:lnSpc>
            </a:pPr>
            <a:r>
              <a:rPr lang="en-US" sz="6999">
                <a:solidFill>
                  <a:srgbClr val="FFFFFF"/>
                </a:solidFill>
                <a:latin typeface="Klein Bold"/>
                <a:ea typeface="Klein Bold"/>
                <a:cs typeface="Klein Bold"/>
                <a:sym typeface="Klein Bold"/>
              </a:rPr>
              <a:t>Our Solution And Its Value Proposition</a:t>
            </a:r>
          </a:p>
        </p:txBody>
      </p:sp>
      <p:sp>
        <p:nvSpPr>
          <p:cNvPr id="7" name="TextBox 7"/>
          <p:cNvSpPr txBox="1"/>
          <p:nvPr/>
        </p:nvSpPr>
        <p:spPr>
          <a:xfrm>
            <a:off x="981149" y="4110862"/>
            <a:ext cx="4928295" cy="580390"/>
          </a:xfrm>
          <a:prstGeom prst="rect">
            <a:avLst/>
          </a:prstGeom>
        </p:spPr>
        <p:txBody>
          <a:bodyPr lIns="0" tIns="0" rIns="0" bIns="0" rtlCol="0" anchor="t">
            <a:spAutoFit/>
          </a:bodyPr>
          <a:lstStyle/>
          <a:p>
            <a:pPr algn="ctr">
              <a:lnSpc>
                <a:spcPts val="4759"/>
              </a:lnSpc>
            </a:pPr>
            <a:r>
              <a:rPr lang="en-US" sz="3399">
                <a:solidFill>
                  <a:srgbClr val="718BAB"/>
                </a:solidFill>
                <a:latin typeface="Canva Sans Bold"/>
                <a:ea typeface="Canva Sans Bold"/>
                <a:cs typeface="Canva Sans Bold"/>
                <a:sym typeface="Canva Sans Bold"/>
              </a:rPr>
              <a:t>Conditional Formatting</a:t>
            </a:r>
          </a:p>
        </p:txBody>
      </p:sp>
      <p:sp>
        <p:nvSpPr>
          <p:cNvPr id="8" name="TextBox 8"/>
          <p:cNvSpPr txBox="1"/>
          <p:nvPr/>
        </p:nvSpPr>
        <p:spPr>
          <a:xfrm>
            <a:off x="2883322" y="5253227"/>
            <a:ext cx="1123950" cy="580390"/>
          </a:xfrm>
          <a:prstGeom prst="rect">
            <a:avLst/>
          </a:prstGeom>
        </p:spPr>
        <p:txBody>
          <a:bodyPr lIns="0" tIns="0" rIns="0" bIns="0" rtlCol="0" anchor="t">
            <a:spAutoFit/>
          </a:bodyPr>
          <a:lstStyle/>
          <a:p>
            <a:pPr algn="ctr">
              <a:lnSpc>
                <a:spcPts val="4759"/>
              </a:lnSpc>
            </a:pPr>
            <a:r>
              <a:rPr lang="en-US" sz="3399">
                <a:solidFill>
                  <a:srgbClr val="718BAB"/>
                </a:solidFill>
                <a:latin typeface="Canva Sans Bold"/>
                <a:ea typeface="Canva Sans Bold"/>
                <a:cs typeface="Canva Sans Bold"/>
                <a:sym typeface="Canva Sans Bold"/>
              </a:rPr>
              <a:t>Filter</a:t>
            </a:r>
          </a:p>
        </p:txBody>
      </p:sp>
      <p:sp>
        <p:nvSpPr>
          <p:cNvPr id="9" name="TextBox 9"/>
          <p:cNvSpPr txBox="1"/>
          <p:nvPr/>
        </p:nvSpPr>
        <p:spPr>
          <a:xfrm>
            <a:off x="2569294" y="6395592"/>
            <a:ext cx="1752005" cy="580390"/>
          </a:xfrm>
          <a:prstGeom prst="rect">
            <a:avLst/>
          </a:prstGeom>
        </p:spPr>
        <p:txBody>
          <a:bodyPr lIns="0" tIns="0" rIns="0" bIns="0" rtlCol="0" anchor="t">
            <a:spAutoFit/>
          </a:bodyPr>
          <a:lstStyle/>
          <a:p>
            <a:pPr algn="ctr">
              <a:lnSpc>
                <a:spcPts val="4759"/>
              </a:lnSpc>
            </a:pPr>
            <a:r>
              <a:rPr lang="en-US" sz="3399">
                <a:solidFill>
                  <a:srgbClr val="718BAB"/>
                </a:solidFill>
                <a:latin typeface="Canva Sans Bold"/>
                <a:ea typeface="Canva Sans Bold"/>
                <a:cs typeface="Canva Sans Bold"/>
                <a:sym typeface="Canva Sans Bold"/>
              </a:rPr>
              <a:t>Formula</a:t>
            </a:r>
          </a:p>
        </p:txBody>
      </p:sp>
      <p:sp>
        <p:nvSpPr>
          <p:cNvPr id="10" name="TextBox 10"/>
          <p:cNvSpPr txBox="1"/>
          <p:nvPr/>
        </p:nvSpPr>
        <p:spPr>
          <a:xfrm>
            <a:off x="2257574" y="7537957"/>
            <a:ext cx="2375446" cy="580390"/>
          </a:xfrm>
          <a:prstGeom prst="rect">
            <a:avLst/>
          </a:prstGeom>
        </p:spPr>
        <p:txBody>
          <a:bodyPr lIns="0" tIns="0" rIns="0" bIns="0" rtlCol="0" anchor="t">
            <a:spAutoFit/>
          </a:bodyPr>
          <a:lstStyle/>
          <a:p>
            <a:pPr algn="ctr">
              <a:lnSpc>
                <a:spcPts val="4759"/>
              </a:lnSpc>
            </a:pPr>
            <a:r>
              <a:rPr lang="en-US" sz="3399">
                <a:solidFill>
                  <a:srgbClr val="718BAB"/>
                </a:solidFill>
                <a:latin typeface="Canva Sans Bold"/>
                <a:ea typeface="Canva Sans Bold"/>
                <a:cs typeface="Canva Sans Bold"/>
                <a:sym typeface="Canva Sans Bold"/>
              </a:rPr>
              <a:t>Pivot Table</a:t>
            </a:r>
          </a:p>
        </p:txBody>
      </p:sp>
      <p:sp>
        <p:nvSpPr>
          <p:cNvPr id="11" name="TextBox 11"/>
          <p:cNvSpPr txBox="1"/>
          <p:nvPr/>
        </p:nvSpPr>
        <p:spPr>
          <a:xfrm>
            <a:off x="2795290" y="8677910"/>
            <a:ext cx="1300014" cy="580390"/>
          </a:xfrm>
          <a:prstGeom prst="rect">
            <a:avLst/>
          </a:prstGeom>
        </p:spPr>
        <p:txBody>
          <a:bodyPr lIns="0" tIns="0" rIns="0" bIns="0" rtlCol="0" anchor="t">
            <a:spAutoFit/>
          </a:bodyPr>
          <a:lstStyle/>
          <a:p>
            <a:pPr algn="ctr">
              <a:lnSpc>
                <a:spcPts val="4759"/>
              </a:lnSpc>
            </a:pPr>
            <a:r>
              <a:rPr lang="en-US" sz="3399">
                <a:solidFill>
                  <a:srgbClr val="718BAB"/>
                </a:solidFill>
                <a:latin typeface="Canva Sans Bold"/>
                <a:ea typeface="Canva Sans Bold"/>
                <a:cs typeface="Canva Sans Bold"/>
                <a:sym typeface="Canva Sans Bold"/>
              </a:rPr>
              <a:t>Graph</a:t>
            </a:r>
          </a:p>
        </p:txBody>
      </p:sp>
      <p:grpSp>
        <p:nvGrpSpPr>
          <p:cNvPr id="12" name="Group 12"/>
          <p:cNvGrpSpPr/>
          <p:nvPr/>
        </p:nvGrpSpPr>
        <p:grpSpPr>
          <a:xfrm>
            <a:off x="7976586" y="5234720"/>
            <a:ext cx="2921736" cy="684080"/>
            <a:chOff x="0" y="0"/>
            <a:chExt cx="812800" cy="190305"/>
          </a:xfrm>
        </p:grpSpPr>
        <p:sp>
          <p:nvSpPr>
            <p:cNvPr id="13" name="Freeform 13"/>
            <p:cNvSpPr/>
            <p:nvPr/>
          </p:nvSpPr>
          <p:spPr>
            <a:xfrm>
              <a:off x="0" y="0"/>
              <a:ext cx="812800" cy="190305"/>
            </a:xfrm>
            <a:custGeom>
              <a:avLst/>
              <a:gdLst/>
              <a:ahLst/>
              <a:cxnLst/>
              <a:rect l="l" t="t" r="r" b="b"/>
              <a:pathLst>
                <a:path w="812800" h="190305">
                  <a:moveTo>
                    <a:pt x="0" y="0"/>
                  </a:moveTo>
                  <a:lnTo>
                    <a:pt x="609600" y="0"/>
                  </a:lnTo>
                  <a:lnTo>
                    <a:pt x="812800" y="95152"/>
                  </a:lnTo>
                  <a:lnTo>
                    <a:pt x="609600" y="190305"/>
                  </a:lnTo>
                  <a:lnTo>
                    <a:pt x="0" y="190305"/>
                  </a:lnTo>
                  <a:lnTo>
                    <a:pt x="203200" y="95152"/>
                  </a:lnTo>
                  <a:lnTo>
                    <a:pt x="0" y="0"/>
                  </a:lnTo>
                  <a:close/>
                </a:path>
              </a:pathLst>
            </a:custGeom>
            <a:solidFill>
              <a:srgbClr val="153969"/>
            </a:solidFill>
          </p:spPr>
        </p:sp>
        <p:sp>
          <p:nvSpPr>
            <p:cNvPr id="14" name="TextBox 14"/>
            <p:cNvSpPr txBox="1"/>
            <p:nvPr/>
          </p:nvSpPr>
          <p:spPr>
            <a:xfrm>
              <a:off x="177800" y="-38100"/>
              <a:ext cx="558800" cy="228405"/>
            </a:xfrm>
            <a:prstGeom prst="rect">
              <a:avLst/>
            </a:prstGeom>
          </p:spPr>
          <p:txBody>
            <a:bodyPr lIns="50800" tIns="50800" rIns="50800" bIns="50800" rtlCol="0" anchor="ctr"/>
            <a:lstStyle/>
            <a:p>
              <a:pPr algn="ctr">
                <a:lnSpc>
                  <a:spcPts val="2100"/>
                </a:lnSpc>
              </a:pPr>
              <a:endParaRPr/>
            </a:p>
          </p:txBody>
        </p:sp>
      </p:grpSp>
      <p:grpSp>
        <p:nvGrpSpPr>
          <p:cNvPr id="15" name="Group 15"/>
          <p:cNvGrpSpPr/>
          <p:nvPr/>
        </p:nvGrpSpPr>
        <p:grpSpPr>
          <a:xfrm>
            <a:off x="7976586" y="6404574"/>
            <a:ext cx="2921736" cy="684080"/>
            <a:chOff x="0" y="0"/>
            <a:chExt cx="812800" cy="190305"/>
          </a:xfrm>
        </p:grpSpPr>
        <p:sp>
          <p:nvSpPr>
            <p:cNvPr id="16" name="Freeform 16"/>
            <p:cNvSpPr/>
            <p:nvPr/>
          </p:nvSpPr>
          <p:spPr>
            <a:xfrm>
              <a:off x="0" y="0"/>
              <a:ext cx="812800" cy="190305"/>
            </a:xfrm>
            <a:custGeom>
              <a:avLst/>
              <a:gdLst/>
              <a:ahLst/>
              <a:cxnLst/>
              <a:rect l="l" t="t" r="r" b="b"/>
              <a:pathLst>
                <a:path w="812800" h="190305">
                  <a:moveTo>
                    <a:pt x="0" y="0"/>
                  </a:moveTo>
                  <a:lnTo>
                    <a:pt x="609600" y="0"/>
                  </a:lnTo>
                  <a:lnTo>
                    <a:pt x="812800" y="95152"/>
                  </a:lnTo>
                  <a:lnTo>
                    <a:pt x="609600" y="190305"/>
                  </a:lnTo>
                  <a:lnTo>
                    <a:pt x="0" y="190305"/>
                  </a:lnTo>
                  <a:lnTo>
                    <a:pt x="203200" y="95152"/>
                  </a:lnTo>
                  <a:lnTo>
                    <a:pt x="0" y="0"/>
                  </a:lnTo>
                  <a:close/>
                </a:path>
              </a:pathLst>
            </a:custGeom>
            <a:solidFill>
              <a:srgbClr val="153969"/>
            </a:solidFill>
          </p:spPr>
        </p:sp>
        <p:sp>
          <p:nvSpPr>
            <p:cNvPr id="17" name="TextBox 17"/>
            <p:cNvSpPr txBox="1"/>
            <p:nvPr/>
          </p:nvSpPr>
          <p:spPr>
            <a:xfrm>
              <a:off x="177800" y="-38100"/>
              <a:ext cx="558800" cy="228405"/>
            </a:xfrm>
            <a:prstGeom prst="rect">
              <a:avLst/>
            </a:prstGeom>
          </p:spPr>
          <p:txBody>
            <a:bodyPr lIns="50800" tIns="50800" rIns="50800" bIns="50800" rtlCol="0" anchor="ctr"/>
            <a:lstStyle/>
            <a:p>
              <a:pPr algn="ctr">
                <a:lnSpc>
                  <a:spcPts val="2100"/>
                </a:lnSpc>
              </a:pPr>
              <a:endParaRPr/>
            </a:p>
          </p:txBody>
        </p:sp>
      </p:grpSp>
      <p:grpSp>
        <p:nvGrpSpPr>
          <p:cNvPr id="18" name="Group 18"/>
          <p:cNvGrpSpPr/>
          <p:nvPr/>
        </p:nvGrpSpPr>
        <p:grpSpPr>
          <a:xfrm>
            <a:off x="7976586" y="7519450"/>
            <a:ext cx="2921736" cy="684080"/>
            <a:chOff x="0" y="0"/>
            <a:chExt cx="812800" cy="190305"/>
          </a:xfrm>
        </p:grpSpPr>
        <p:sp>
          <p:nvSpPr>
            <p:cNvPr id="19" name="Freeform 19"/>
            <p:cNvSpPr/>
            <p:nvPr/>
          </p:nvSpPr>
          <p:spPr>
            <a:xfrm>
              <a:off x="0" y="0"/>
              <a:ext cx="812800" cy="190305"/>
            </a:xfrm>
            <a:custGeom>
              <a:avLst/>
              <a:gdLst/>
              <a:ahLst/>
              <a:cxnLst/>
              <a:rect l="l" t="t" r="r" b="b"/>
              <a:pathLst>
                <a:path w="812800" h="190305">
                  <a:moveTo>
                    <a:pt x="0" y="0"/>
                  </a:moveTo>
                  <a:lnTo>
                    <a:pt x="609600" y="0"/>
                  </a:lnTo>
                  <a:lnTo>
                    <a:pt x="812800" y="95152"/>
                  </a:lnTo>
                  <a:lnTo>
                    <a:pt x="609600" y="190305"/>
                  </a:lnTo>
                  <a:lnTo>
                    <a:pt x="0" y="190305"/>
                  </a:lnTo>
                  <a:lnTo>
                    <a:pt x="203200" y="95152"/>
                  </a:lnTo>
                  <a:lnTo>
                    <a:pt x="0" y="0"/>
                  </a:lnTo>
                  <a:close/>
                </a:path>
              </a:pathLst>
            </a:custGeom>
            <a:solidFill>
              <a:srgbClr val="153969"/>
            </a:solidFill>
          </p:spPr>
        </p:sp>
        <p:sp>
          <p:nvSpPr>
            <p:cNvPr id="20" name="TextBox 20"/>
            <p:cNvSpPr txBox="1"/>
            <p:nvPr/>
          </p:nvSpPr>
          <p:spPr>
            <a:xfrm>
              <a:off x="177800" y="-38100"/>
              <a:ext cx="558800" cy="228405"/>
            </a:xfrm>
            <a:prstGeom prst="rect">
              <a:avLst/>
            </a:prstGeom>
          </p:spPr>
          <p:txBody>
            <a:bodyPr lIns="50800" tIns="50800" rIns="50800" bIns="50800" rtlCol="0" anchor="ctr"/>
            <a:lstStyle/>
            <a:p>
              <a:pPr algn="ctr">
                <a:lnSpc>
                  <a:spcPts val="2100"/>
                </a:lnSpc>
              </a:pPr>
              <a:endParaRPr/>
            </a:p>
          </p:txBody>
        </p:sp>
      </p:grpSp>
      <p:grpSp>
        <p:nvGrpSpPr>
          <p:cNvPr id="21" name="Group 21"/>
          <p:cNvGrpSpPr/>
          <p:nvPr/>
        </p:nvGrpSpPr>
        <p:grpSpPr>
          <a:xfrm>
            <a:off x="7976586" y="8659403"/>
            <a:ext cx="2921736" cy="684080"/>
            <a:chOff x="0" y="0"/>
            <a:chExt cx="812800" cy="190305"/>
          </a:xfrm>
        </p:grpSpPr>
        <p:sp>
          <p:nvSpPr>
            <p:cNvPr id="22" name="Freeform 22"/>
            <p:cNvSpPr/>
            <p:nvPr/>
          </p:nvSpPr>
          <p:spPr>
            <a:xfrm>
              <a:off x="0" y="0"/>
              <a:ext cx="812800" cy="190305"/>
            </a:xfrm>
            <a:custGeom>
              <a:avLst/>
              <a:gdLst/>
              <a:ahLst/>
              <a:cxnLst/>
              <a:rect l="l" t="t" r="r" b="b"/>
              <a:pathLst>
                <a:path w="812800" h="190305">
                  <a:moveTo>
                    <a:pt x="0" y="0"/>
                  </a:moveTo>
                  <a:lnTo>
                    <a:pt x="609600" y="0"/>
                  </a:lnTo>
                  <a:lnTo>
                    <a:pt x="812800" y="95152"/>
                  </a:lnTo>
                  <a:lnTo>
                    <a:pt x="609600" y="190305"/>
                  </a:lnTo>
                  <a:lnTo>
                    <a:pt x="0" y="190305"/>
                  </a:lnTo>
                  <a:lnTo>
                    <a:pt x="203200" y="95152"/>
                  </a:lnTo>
                  <a:lnTo>
                    <a:pt x="0" y="0"/>
                  </a:lnTo>
                  <a:close/>
                </a:path>
              </a:pathLst>
            </a:custGeom>
            <a:solidFill>
              <a:srgbClr val="153969"/>
            </a:solidFill>
          </p:spPr>
        </p:sp>
        <p:sp>
          <p:nvSpPr>
            <p:cNvPr id="23" name="TextBox 23"/>
            <p:cNvSpPr txBox="1"/>
            <p:nvPr/>
          </p:nvSpPr>
          <p:spPr>
            <a:xfrm>
              <a:off x="177800" y="-38100"/>
              <a:ext cx="558800" cy="228405"/>
            </a:xfrm>
            <a:prstGeom prst="rect">
              <a:avLst/>
            </a:prstGeom>
          </p:spPr>
          <p:txBody>
            <a:bodyPr lIns="50800" tIns="50800" rIns="50800" bIns="50800" rtlCol="0" anchor="ctr"/>
            <a:lstStyle/>
            <a:p>
              <a:pPr algn="ctr">
                <a:lnSpc>
                  <a:spcPts val="2100"/>
                </a:lnSpc>
              </a:pPr>
              <a:endParaRPr/>
            </a:p>
          </p:txBody>
        </p:sp>
      </p:grpSp>
      <p:sp>
        <p:nvSpPr>
          <p:cNvPr id="24" name="TextBox 24"/>
          <p:cNvSpPr txBox="1"/>
          <p:nvPr/>
        </p:nvSpPr>
        <p:spPr>
          <a:xfrm>
            <a:off x="11893131" y="4110862"/>
            <a:ext cx="5549205"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ea typeface="Canva Sans Bold"/>
                <a:cs typeface="Canva Sans Bold"/>
                <a:sym typeface="Canva Sans Bold"/>
              </a:rPr>
              <a:t>To Highlight Missing Value</a:t>
            </a:r>
          </a:p>
        </p:txBody>
      </p:sp>
      <p:sp>
        <p:nvSpPr>
          <p:cNvPr id="25" name="TextBox 25"/>
          <p:cNvSpPr txBox="1"/>
          <p:nvPr/>
        </p:nvSpPr>
        <p:spPr>
          <a:xfrm>
            <a:off x="11950578" y="5253227"/>
            <a:ext cx="5434310"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ea typeface="Canva Sans Bold"/>
                <a:cs typeface="Canva Sans Bold"/>
                <a:sym typeface="Canva Sans Bold"/>
              </a:rPr>
              <a:t>To Remove  Missing Value</a:t>
            </a:r>
          </a:p>
        </p:txBody>
      </p:sp>
      <p:sp>
        <p:nvSpPr>
          <p:cNvPr id="26" name="TextBox 26"/>
          <p:cNvSpPr txBox="1"/>
          <p:nvPr/>
        </p:nvSpPr>
        <p:spPr>
          <a:xfrm>
            <a:off x="11306748" y="6395592"/>
            <a:ext cx="6721971"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ea typeface="Canva Sans Bold"/>
                <a:cs typeface="Canva Sans Bold"/>
                <a:sym typeface="Canva Sans Bold"/>
              </a:rPr>
              <a:t>To Calculate Performance Level</a:t>
            </a:r>
          </a:p>
        </p:txBody>
      </p:sp>
      <p:sp>
        <p:nvSpPr>
          <p:cNvPr id="27" name="TextBox 27"/>
          <p:cNvSpPr txBox="1"/>
          <p:nvPr/>
        </p:nvSpPr>
        <p:spPr>
          <a:xfrm>
            <a:off x="13659944" y="7536751"/>
            <a:ext cx="201557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ea typeface="Canva Sans Bold"/>
                <a:cs typeface="Canva Sans Bold"/>
                <a:sym typeface="Canva Sans Bold"/>
              </a:rPr>
              <a:t>Summary</a:t>
            </a:r>
          </a:p>
        </p:txBody>
      </p:sp>
      <p:sp>
        <p:nvSpPr>
          <p:cNvPr id="28" name="TextBox 28"/>
          <p:cNvSpPr txBox="1"/>
          <p:nvPr/>
        </p:nvSpPr>
        <p:spPr>
          <a:xfrm>
            <a:off x="12763180" y="8677910"/>
            <a:ext cx="3809107"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ea typeface="Canva Sans Bold"/>
                <a:cs typeface="Canva Sans Bold"/>
                <a:sym typeface="Canva Sans Bold"/>
              </a:rPr>
              <a:t>Data Visualization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868"/>
            <a:ext cx="9144000" cy="10295868"/>
            <a:chOff x="0" y="0"/>
            <a:chExt cx="2408296" cy="2711669"/>
          </a:xfrm>
        </p:grpSpPr>
        <p:sp>
          <p:nvSpPr>
            <p:cNvPr id="3" name="Freeform 3"/>
            <p:cNvSpPr/>
            <p:nvPr/>
          </p:nvSpPr>
          <p:spPr>
            <a:xfrm>
              <a:off x="0" y="0"/>
              <a:ext cx="2408296" cy="2711669"/>
            </a:xfrm>
            <a:custGeom>
              <a:avLst/>
              <a:gdLst/>
              <a:ahLst/>
              <a:cxnLst/>
              <a:rect l="l" t="t" r="r" b="b"/>
              <a:pathLst>
                <a:path w="2408296" h="2711669">
                  <a:moveTo>
                    <a:pt x="0" y="0"/>
                  </a:moveTo>
                  <a:lnTo>
                    <a:pt x="2408296" y="0"/>
                  </a:lnTo>
                  <a:lnTo>
                    <a:pt x="2408296" y="2711669"/>
                  </a:lnTo>
                  <a:lnTo>
                    <a:pt x="0" y="2711669"/>
                  </a:lnTo>
                  <a:close/>
                </a:path>
              </a:pathLst>
            </a:custGeom>
            <a:solidFill>
              <a:srgbClr val="F4F4F4"/>
            </a:solidFill>
          </p:spPr>
        </p:sp>
        <p:sp>
          <p:nvSpPr>
            <p:cNvPr id="4" name="TextBox 4"/>
            <p:cNvSpPr txBox="1"/>
            <p:nvPr/>
          </p:nvSpPr>
          <p:spPr>
            <a:xfrm>
              <a:off x="0" y="-38100"/>
              <a:ext cx="2408296" cy="2749769"/>
            </a:xfrm>
            <a:prstGeom prst="rect">
              <a:avLst/>
            </a:prstGeom>
          </p:spPr>
          <p:txBody>
            <a:bodyPr lIns="50800" tIns="50800" rIns="50800" bIns="50800" rtlCol="0" anchor="ctr"/>
            <a:lstStyle/>
            <a:p>
              <a:pPr algn="ctr">
                <a:lnSpc>
                  <a:spcPts val="2100"/>
                </a:lnSpc>
              </a:pPr>
              <a:endParaRPr sz="2400"/>
            </a:p>
          </p:txBody>
        </p:sp>
      </p:grpSp>
      <p:graphicFrame>
        <p:nvGraphicFramePr>
          <p:cNvPr id="5" name="Table 5"/>
          <p:cNvGraphicFramePr>
            <a:graphicFrameLocks noGrp="1"/>
          </p:cNvGraphicFramePr>
          <p:nvPr/>
        </p:nvGraphicFramePr>
        <p:xfrm>
          <a:off x="2133600" y="1866896"/>
          <a:ext cx="13944600" cy="7696204"/>
        </p:xfrm>
        <a:graphic>
          <a:graphicData uri="http://schemas.openxmlformats.org/drawingml/2006/table">
            <a:tbl>
              <a:tblPr/>
              <a:tblGrid>
                <a:gridCol w="7058466"/>
                <a:gridCol w="6886134"/>
              </a:tblGrid>
              <a:tr h="823462">
                <a:tc>
                  <a:txBody>
                    <a:bodyPr/>
                    <a:lstStyle/>
                    <a:p>
                      <a:pPr algn="ctr">
                        <a:lnSpc>
                          <a:spcPts val="2799"/>
                        </a:lnSpc>
                        <a:defRPr/>
                      </a:pPr>
                      <a:r>
                        <a:rPr lang="en-US" sz="3200" dirty="0">
                          <a:solidFill>
                            <a:srgbClr val="000000"/>
                          </a:solidFill>
                          <a:latin typeface="Georgia" pitchFamily="18" charset="0"/>
                          <a:ea typeface="Helios Bold"/>
                          <a:cs typeface="Helios Bold"/>
                          <a:sym typeface="Helios Bold"/>
                        </a:rPr>
                        <a:t>Employee</a:t>
                      </a:r>
                      <a:endParaRPr lang="en-US" sz="1800" dirty="0">
                        <a:latin typeface="Georgia" pitchFamily="18" charset="0"/>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2380"/>
                        </a:lnSpc>
                        <a:defRPr/>
                      </a:pPr>
                      <a:r>
                        <a:rPr lang="en-US" sz="2800" dirty="0" err="1">
                          <a:solidFill>
                            <a:srgbClr val="000000"/>
                          </a:solidFill>
                          <a:latin typeface="Georgia" pitchFamily="18" charset="0"/>
                          <a:ea typeface="Helios Bold"/>
                          <a:cs typeface="Helios Bold"/>
                          <a:sym typeface="Helios Bold"/>
                        </a:rPr>
                        <a:t>Kaggle</a:t>
                      </a:r>
                      <a:endParaRPr lang="en-US" sz="1800" dirty="0">
                        <a:latin typeface="Georgia" pitchFamily="18" charset="0"/>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r>
              <a:tr h="760119">
                <a:tc>
                  <a:txBody>
                    <a:bodyPr/>
                    <a:lstStyle/>
                    <a:p>
                      <a:pPr algn="ctr">
                        <a:lnSpc>
                          <a:spcPts val="2380"/>
                        </a:lnSpc>
                        <a:defRPr/>
                      </a:pPr>
                      <a:r>
                        <a:rPr lang="en-US" sz="2800" dirty="0">
                          <a:solidFill>
                            <a:srgbClr val="000000"/>
                          </a:solidFill>
                          <a:latin typeface="Georgia" pitchFamily="18" charset="0"/>
                          <a:ea typeface="Helios Bold"/>
                          <a:cs typeface="Helios Bold"/>
                          <a:sym typeface="Helios Bold"/>
                        </a:rPr>
                        <a:t>Features Available</a:t>
                      </a:r>
                      <a:endParaRPr lang="en-US" sz="1800" dirty="0">
                        <a:latin typeface="Georgia" pitchFamily="18" charset="0"/>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379"/>
                        </a:lnSpc>
                        <a:defRPr/>
                      </a:pPr>
                      <a:r>
                        <a:rPr lang="en-US" sz="2800" dirty="0">
                          <a:solidFill>
                            <a:srgbClr val="000000"/>
                          </a:solidFill>
                          <a:latin typeface="Georgia" pitchFamily="18" charset="0"/>
                          <a:ea typeface="Helios Bold"/>
                          <a:cs typeface="Helios Bold"/>
                          <a:sym typeface="Helios Bold"/>
                        </a:rPr>
                        <a:t>26</a:t>
                      </a:r>
                      <a:endParaRPr lang="en-US" sz="1800" dirty="0">
                        <a:latin typeface="Georgia" pitchFamily="18" charset="0"/>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r>
              <a:tr h="760119">
                <a:tc>
                  <a:txBody>
                    <a:bodyPr/>
                    <a:lstStyle/>
                    <a:p>
                      <a:pPr algn="ctr">
                        <a:lnSpc>
                          <a:spcPts val="2380"/>
                        </a:lnSpc>
                        <a:defRPr/>
                      </a:pPr>
                      <a:r>
                        <a:rPr lang="en-US" sz="2800" dirty="0">
                          <a:solidFill>
                            <a:srgbClr val="000000"/>
                          </a:solidFill>
                          <a:latin typeface="Georgia" pitchFamily="18" charset="0"/>
                          <a:ea typeface="Helios Bold"/>
                          <a:cs typeface="Helios Bold"/>
                          <a:sym typeface="Helios Bold"/>
                        </a:rPr>
                        <a:t>Features Used</a:t>
                      </a:r>
                      <a:endParaRPr lang="en-US" sz="1800" dirty="0">
                        <a:latin typeface="Georgia" pitchFamily="18" charset="0"/>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379"/>
                        </a:lnSpc>
                        <a:defRPr/>
                      </a:pPr>
                      <a:r>
                        <a:rPr lang="en-US" sz="2800" dirty="0">
                          <a:solidFill>
                            <a:srgbClr val="000000"/>
                          </a:solidFill>
                          <a:latin typeface="Georgia" pitchFamily="18" charset="0"/>
                          <a:ea typeface="Helios Bold"/>
                          <a:cs typeface="Helios Bold"/>
                          <a:sym typeface="Helios Bold"/>
                        </a:rPr>
                        <a:t>9</a:t>
                      </a:r>
                      <a:endParaRPr lang="en-US" sz="1800" dirty="0">
                        <a:latin typeface="Georgia" pitchFamily="18" charset="0"/>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r>
              <a:tr h="760119">
                <a:tc>
                  <a:txBody>
                    <a:bodyPr/>
                    <a:lstStyle/>
                    <a:p>
                      <a:pPr algn="ctr">
                        <a:lnSpc>
                          <a:spcPts val="2379"/>
                        </a:lnSpc>
                        <a:defRPr/>
                      </a:pPr>
                      <a:r>
                        <a:rPr lang="en-US" sz="2800" dirty="0">
                          <a:solidFill>
                            <a:srgbClr val="000000"/>
                          </a:solidFill>
                          <a:latin typeface="Georgia" pitchFamily="18" charset="0"/>
                          <a:ea typeface="Helios Bold"/>
                          <a:cs typeface="Helios Bold"/>
                          <a:sym typeface="Helios Bold"/>
                        </a:rPr>
                        <a:t>Employee ID</a:t>
                      </a:r>
                      <a:endParaRPr lang="en-US" sz="1800" dirty="0">
                        <a:latin typeface="Georgia" pitchFamily="18" charset="0"/>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379"/>
                        </a:lnSpc>
                        <a:defRPr/>
                      </a:pPr>
                      <a:r>
                        <a:rPr lang="en-US" sz="2800" dirty="0">
                          <a:solidFill>
                            <a:srgbClr val="000000"/>
                          </a:solidFill>
                          <a:latin typeface="Georgia" pitchFamily="18" charset="0"/>
                          <a:ea typeface="Helios Bold"/>
                          <a:cs typeface="Helios Bold"/>
                          <a:sym typeface="Helios Bold"/>
                        </a:rPr>
                        <a:t>Numerical Value</a:t>
                      </a:r>
                      <a:endParaRPr lang="en-US" sz="1800" dirty="0">
                        <a:latin typeface="Georgia" pitchFamily="18" charset="0"/>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r>
              <a:tr h="760119">
                <a:tc>
                  <a:txBody>
                    <a:bodyPr/>
                    <a:lstStyle/>
                    <a:p>
                      <a:pPr algn="ctr">
                        <a:lnSpc>
                          <a:spcPts val="2379"/>
                        </a:lnSpc>
                        <a:defRPr/>
                      </a:pPr>
                      <a:r>
                        <a:rPr lang="en-US" sz="2800" dirty="0">
                          <a:solidFill>
                            <a:srgbClr val="000000"/>
                          </a:solidFill>
                          <a:latin typeface="Georgia" pitchFamily="18" charset="0"/>
                          <a:ea typeface="Helios Bold"/>
                          <a:cs typeface="Helios Bold"/>
                          <a:sym typeface="Helios Bold"/>
                        </a:rPr>
                        <a:t>Employee Name</a:t>
                      </a:r>
                      <a:endParaRPr lang="en-US" sz="1800" dirty="0">
                        <a:latin typeface="Georgia" pitchFamily="18" charset="0"/>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379"/>
                        </a:lnSpc>
                        <a:defRPr/>
                      </a:pPr>
                      <a:r>
                        <a:rPr lang="en-US" sz="2800" dirty="0">
                          <a:solidFill>
                            <a:srgbClr val="000000"/>
                          </a:solidFill>
                          <a:latin typeface="Georgia" pitchFamily="18" charset="0"/>
                          <a:ea typeface="Helios Bold"/>
                          <a:cs typeface="Helios Bold"/>
                          <a:sym typeface="Helios Bold"/>
                        </a:rPr>
                        <a:t>Text</a:t>
                      </a:r>
                      <a:endParaRPr lang="en-US" sz="1800" dirty="0">
                        <a:latin typeface="Georgia" pitchFamily="18" charset="0"/>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r>
              <a:tr h="791790">
                <a:tc>
                  <a:txBody>
                    <a:bodyPr/>
                    <a:lstStyle/>
                    <a:p>
                      <a:pPr algn="ctr">
                        <a:lnSpc>
                          <a:spcPts val="2379"/>
                        </a:lnSpc>
                        <a:defRPr/>
                      </a:pPr>
                      <a:r>
                        <a:rPr lang="en-US" sz="2800" dirty="0">
                          <a:solidFill>
                            <a:srgbClr val="000000"/>
                          </a:solidFill>
                          <a:latin typeface="Georgia" pitchFamily="18" charset="0"/>
                          <a:ea typeface="Helios Bold"/>
                          <a:cs typeface="Helios Bold"/>
                          <a:sym typeface="Helios Bold"/>
                        </a:rPr>
                        <a:t>Employee Type</a:t>
                      </a:r>
                      <a:endParaRPr lang="en-US" sz="1800" dirty="0">
                        <a:latin typeface="Georgia" pitchFamily="18" charset="0"/>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519"/>
                        </a:lnSpc>
                        <a:defRPr/>
                      </a:pPr>
                      <a:r>
                        <a:rPr lang="en-US" sz="2800" dirty="0">
                          <a:solidFill>
                            <a:srgbClr val="000000"/>
                          </a:solidFill>
                          <a:latin typeface="Georgia" pitchFamily="18" charset="0"/>
                          <a:ea typeface="Helios Bold"/>
                          <a:cs typeface="Helios Bold"/>
                          <a:sym typeface="Helios Bold"/>
                        </a:rPr>
                        <a:t>Full Time/Part-time/Contract</a:t>
                      </a:r>
                      <a:endParaRPr lang="en-US" sz="1800" dirty="0">
                        <a:latin typeface="Georgia" pitchFamily="18" charset="0"/>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r>
              <a:tr h="760119">
                <a:tc>
                  <a:txBody>
                    <a:bodyPr/>
                    <a:lstStyle/>
                    <a:p>
                      <a:pPr algn="ctr">
                        <a:lnSpc>
                          <a:spcPts val="2379"/>
                        </a:lnSpc>
                        <a:defRPr/>
                      </a:pPr>
                      <a:r>
                        <a:rPr lang="en-US" sz="2800" dirty="0">
                          <a:solidFill>
                            <a:srgbClr val="000000"/>
                          </a:solidFill>
                          <a:latin typeface="Georgia" pitchFamily="18" charset="0"/>
                          <a:ea typeface="Helios Bold"/>
                          <a:cs typeface="Helios Bold"/>
                          <a:sym typeface="Helios Bold"/>
                        </a:rPr>
                        <a:t>Performance Level</a:t>
                      </a:r>
                      <a:endParaRPr lang="en-US" sz="1800" dirty="0">
                        <a:latin typeface="Georgia" pitchFamily="18" charset="0"/>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379"/>
                        </a:lnSpc>
                        <a:defRPr/>
                      </a:pPr>
                      <a:r>
                        <a:rPr lang="en-US" sz="2800" dirty="0">
                          <a:solidFill>
                            <a:srgbClr val="000000"/>
                          </a:solidFill>
                          <a:latin typeface="Georgia" pitchFamily="18" charset="0"/>
                          <a:ea typeface="Helios Bold"/>
                          <a:cs typeface="Helios Bold"/>
                          <a:sym typeface="Helios Bold"/>
                        </a:rPr>
                        <a:t>Low/Med/High/Very High</a:t>
                      </a:r>
                      <a:endParaRPr lang="en-US" sz="1800" dirty="0">
                        <a:latin typeface="Georgia" pitchFamily="18" charset="0"/>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r>
              <a:tr h="760119">
                <a:tc>
                  <a:txBody>
                    <a:bodyPr/>
                    <a:lstStyle/>
                    <a:p>
                      <a:pPr algn="ctr">
                        <a:lnSpc>
                          <a:spcPts val="2379"/>
                        </a:lnSpc>
                        <a:defRPr/>
                      </a:pPr>
                      <a:r>
                        <a:rPr lang="en-US" sz="2800" dirty="0">
                          <a:solidFill>
                            <a:srgbClr val="000000"/>
                          </a:solidFill>
                          <a:latin typeface="Georgia" pitchFamily="18" charset="0"/>
                          <a:ea typeface="Helios Bold"/>
                          <a:cs typeface="Helios Bold"/>
                          <a:sym typeface="Helios Bold"/>
                        </a:rPr>
                        <a:t>Gender</a:t>
                      </a:r>
                      <a:endParaRPr lang="en-US" sz="1800" dirty="0">
                        <a:latin typeface="Georgia" pitchFamily="18" charset="0"/>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379"/>
                        </a:lnSpc>
                        <a:defRPr/>
                      </a:pPr>
                      <a:r>
                        <a:rPr lang="en-US" sz="2800" dirty="0">
                          <a:solidFill>
                            <a:srgbClr val="000000"/>
                          </a:solidFill>
                          <a:latin typeface="Georgia" pitchFamily="18" charset="0"/>
                          <a:ea typeface="Helios Bold"/>
                          <a:cs typeface="Helios Bold"/>
                          <a:sym typeface="Helios Bold"/>
                        </a:rPr>
                        <a:t>Male/Female</a:t>
                      </a:r>
                      <a:endParaRPr lang="en-US" sz="1800" dirty="0">
                        <a:latin typeface="Georgia" pitchFamily="18" charset="0"/>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r>
              <a:tr h="760119">
                <a:tc>
                  <a:txBody>
                    <a:bodyPr/>
                    <a:lstStyle/>
                    <a:p>
                      <a:pPr algn="ctr">
                        <a:lnSpc>
                          <a:spcPts val="2379"/>
                        </a:lnSpc>
                        <a:defRPr/>
                      </a:pPr>
                      <a:r>
                        <a:rPr lang="en-US" sz="2800" dirty="0">
                          <a:solidFill>
                            <a:srgbClr val="000000"/>
                          </a:solidFill>
                          <a:latin typeface="Georgia" pitchFamily="18" charset="0"/>
                          <a:ea typeface="Helios Bold"/>
                          <a:cs typeface="Helios Bold"/>
                          <a:sym typeface="Helios Bold"/>
                        </a:rPr>
                        <a:t>Employee Rating</a:t>
                      </a:r>
                      <a:endParaRPr lang="en-US" sz="1800" dirty="0">
                        <a:latin typeface="Georgia" pitchFamily="18" charset="0"/>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379"/>
                        </a:lnSpc>
                        <a:defRPr/>
                      </a:pPr>
                      <a:r>
                        <a:rPr lang="en-US" sz="2800" dirty="0">
                          <a:solidFill>
                            <a:srgbClr val="000000"/>
                          </a:solidFill>
                          <a:latin typeface="Georgia" pitchFamily="18" charset="0"/>
                          <a:ea typeface="Helios Bold"/>
                          <a:cs typeface="Helios Bold"/>
                          <a:sym typeface="Helios Bold"/>
                        </a:rPr>
                        <a:t>1-5</a:t>
                      </a:r>
                      <a:endParaRPr lang="en-US" sz="1800" dirty="0">
                        <a:latin typeface="Georgia" pitchFamily="18" charset="0"/>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r>
              <a:tr h="760119">
                <a:tc>
                  <a:txBody>
                    <a:bodyPr/>
                    <a:lstStyle/>
                    <a:p>
                      <a:pPr algn="ctr">
                        <a:lnSpc>
                          <a:spcPts val="2379"/>
                        </a:lnSpc>
                        <a:defRPr/>
                      </a:pPr>
                      <a:r>
                        <a:rPr lang="en-US" sz="2800" dirty="0">
                          <a:solidFill>
                            <a:srgbClr val="000000"/>
                          </a:solidFill>
                          <a:latin typeface="Georgia" pitchFamily="18" charset="0"/>
                          <a:ea typeface="Helios Bold"/>
                          <a:cs typeface="Helios Bold"/>
                          <a:sym typeface="Helios Bold"/>
                        </a:rPr>
                        <a:t>Business Unit</a:t>
                      </a:r>
                      <a:endParaRPr lang="en-US" sz="1800" dirty="0">
                        <a:latin typeface="Georgia" pitchFamily="18" charset="0"/>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379"/>
                        </a:lnSpc>
                        <a:defRPr/>
                      </a:pPr>
                      <a:r>
                        <a:rPr lang="en-US" sz="2800" dirty="0">
                          <a:solidFill>
                            <a:srgbClr val="000000"/>
                          </a:solidFill>
                          <a:latin typeface="Georgia" pitchFamily="18" charset="0"/>
                          <a:ea typeface="Helios Bold"/>
                          <a:cs typeface="Helios Bold"/>
                          <a:sym typeface="Helios Bold"/>
                        </a:rPr>
                        <a:t>Text</a:t>
                      </a:r>
                      <a:endParaRPr lang="en-US" sz="1800" dirty="0">
                        <a:latin typeface="Georgia" pitchFamily="18" charset="0"/>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r>
            </a:tbl>
          </a:graphicData>
        </a:graphic>
      </p:graphicFrame>
      <p:sp>
        <p:nvSpPr>
          <p:cNvPr id="6" name="TextBox 6"/>
          <p:cNvSpPr txBox="1"/>
          <p:nvPr/>
        </p:nvSpPr>
        <p:spPr>
          <a:xfrm>
            <a:off x="4809568" y="420687"/>
            <a:ext cx="8668863" cy="1139825"/>
          </a:xfrm>
          <a:prstGeom prst="rect">
            <a:avLst/>
          </a:prstGeom>
        </p:spPr>
        <p:txBody>
          <a:bodyPr lIns="0" tIns="0" rIns="0" bIns="0" rtlCol="0" anchor="t">
            <a:spAutoFit/>
          </a:bodyPr>
          <a:lstStyle/>
          <a:p>
            <a:pPr algn="l">
              <a:lnSpc>
                <a:spcPts val="9099"/>
              </a:lnSpc>
            </a:pPr>
            <a:r>
              <a:rPr lang="en-US" sz="6999">
                <a:solidFill>
                  <a:srgbClr val="2A2E3A"/>
                </a:solidFill>
                <a:latin typeface="Klein Bold"/>
                <a:ea typeface="Klein Bold"/>
                <a:cs typeface="Klein Bold"/>
                <a:sym typeface="Klein Bold"/>
              </a:rPr>
              <a:t>Dataset </a:t>
            </a:r>
            <a:r>
              <a:rPr lang="en-US" sz="6999">
                <a:solidFill>
                  <a:srgbClr val="718BAB"/>
                </a:solidFill>
                <a:latin typeface="Klein Bold"/>
                <a:ea typeface="Klein Bold"/>
                <a:cs typeface="Klein Bold"/>
                <a:sym typeface="Klein Bold"/>
              </a:rPr>
              <a:t>Desciption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24400" y="2090737"/>
            <a:ext cx="8991599" cy="8196262"/>
          </a:xfrm>
          <a:custGeom>
            <a:avLst/>
            <a:gdLst/>
            <a:ahLst/>
            <a:cxnLst/>
            <a:rect l="l" t="t" r="r" b="b"/>
            <a:pathLst>
              <a:path w="8196263" h="8196262">
                <a:moveTo>
                  <a:pt x="0" y="0"/>
                </a:moveTo>
                <a:lnTo>
                  <a:pt x="8196262" y="0"/>
                </a:lnTo>
                <a:lnTo>
                  <a:pt x="8196262" y="8196263"/>
                </a:lnTo>
                <a:lnTo>
                  <a:pt x="0" y="8196263"/>
                </a:lnTo>
                <a:lnTo>
                  <a:pt x="0" y="0"/>
                </a:lnTo>
                <a:close/>
              </a:path>
            </a:pathLst>
          </a:custGeom>
          <a:blipFill>
            <a:blip r:embed="rId2">
              <a:alphaModFix amt="36000"/>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2619223" y="950912"/>
            <a:ext cx="13049553" cy="1083053"/>
          </a:xfrm>
          <a:prstGeom prst="rect">
            <a:avLst/>
          </a:prstGeom>
        </p:spPr>
        <p:txBody>
          <a:bodyPr lIns="0" tIns="0" rIns="0" bIns="0" rtlCol="0" anchor="t">
            <a:spAutoFit/>
          </a:bodyPr>
          <a:lstStyle/>
          <a:p>
            <a:pPr algn="ctr">
              <a:lnSpc>
                <a:spcPts val="9099"/>
              </a:lnSpc>
            </a:pPr>
            <a:r>
              <a:rPr lang="en-US" sz="6999" dirty="0">
                <a:solidFill>
                  <a:srgbClr val="2A2E3A"/>
                </a:solidFill>
                <a:latin typeface="Georgia" pitchFamily="18" charset="0"/>
                <a:ea typeface="Klein Bold"/>
                <a:cs typeface="Klein Bold"/>
                <a:sym typeface="Klein Bold"/>
              </a:rPr>
              <a:t>The “</a:t>
            </a:r>
            <a:r>
              <a:rPr lang="en-US" sz="6999" dirty="0">
                <a:solidFill>
                  <a:srgbClr val="99ACFF"/>
                </a:solidFill>
                <a:latin typeface="Georgia" pitchFamily="18" charset="0"/>
                <a:ea typeface="Klein Bold"/>
                <a:cs typeface="Klein Bold"/>
                <a:sym typeface="Klein Bold"/>
              </a:rPr>
              <a:t>WOW</a:t>
            </a:r>
            <a:r>
              <a:rPr lang="en-US" sz="6999" dirty="0">
                <a:solidFill>
                  <a:srgbClr val="2A2E3A"/>
                </a:solidFill>
                <a:latin typeface="Georgia" pitchFamily="18" charset="0"/>
                <a:ea typeface="Klein Bold"/>
                <a:cs typeface="Klein Bold"/>
                <a:sym typeface="Klein Bold"/>
              </a:rPr>
              <a:t>” In Our Solution</a:t>
            </a:r>
          </a:p>
        </p:txBody>
      </p:sp>
      <p:sp>
        <p:nvSpPr>
          <p:cNvPr id="4" name="TextBox 4"/>
          <p:cNvSpPr txBox="1"/>
          <p:nvPr/>
        </p:nvSpPr>
        <p:spPr>
          <a:xfrm>
            <a:off x="6526738" y="4000501"/>
            <a:ext cx="5234524" cy="4732065"/>
          </a:xfrm>
          <a:prstGeom prst="rect">
            <a:avLst/>
          </a:prstGeom>
        </p:spPr>
        <p:txBody>
          <a:bodyPr wrap="square" lIns="0" tIns="0" rIns="0" bIns="0" rtlCol="0" anchor="t">
            <a:spAutoFit/>
          </a:bodyPr>
          <a:lstStyle/>
          <a:p>
            <a:pPr algn="ctr">
              <a:lnSpc>
                <a:spcPts val="4060"/>
              </a:lnSpc>
            </a:pPr>
            <a:r>
              <a:rPr lang="en-US" sz="3600" dirty="0">
                <a:solidFill>
                  <a:srgbClr val="000000"/>
                </a:solidFill>
                <a:latin typeface="Georgia" pitchFamily="18" charset="0"/>
                <a:ea typeface="Canva Sans"/>
                <a:cs typeface="Canva Sans"/>
                <a:sym typeface="Canva Sans"/>
              </a:rPr>
              <a:t>What really stands out is how the feedback and development plans are personalized. It feels like the system truly understands each employee’s unique needs and helps them grow in the right direction.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698</Words>
  <Application>Microsoft Office PowerPoint</Application>
  <PresentationFormat>Custom</PresentationFormat>
  <Paragraphs>171</Paragraphs>
  <Slides>12</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Klein Bold</vt:lpstr>
      <vt:lpstr>Cambria</vt:lpstr>
      <vt:lpstr>Calibri</vt:lpstr>
      <vt:lpstr>Georgia</vt:lpstr>
      <vt:lpstr>Canva Sans Bold</vt:lpstr>
      <vt:lpstr>Helios</vt:lpstr>
      <vt:lpstr>Helios Bold</vt:lpstr>
      <vt:lpstr>Canva Sans</vt:lpstr>
      <vt:lpstr>Klein</vt:lpstr>
      <vt:lpstr>Office Theme</vt:lpstr>
      <vt:lpstr> </vt:lpstr>
      <vt:lpstr>Slide 2</vt:lpstr>
      <vt:lpstr>Slide 3</vt:lpstr>
      <vt:lpstr>Slide 4</vt:lpstr>
      <vt:lpstr>Slide 5</vt:lpstr>
      <vt:lpstr>Slide 6</vt:lpstr>
      <vt:lpstr>Slide 7</vt:lpstr>
      <vt:lpstr>Slide 8</vt:lpstr>
      <vt:lpstr>Slide 9</vt:lpstr>
      <vt:lpstr>Slide 10</vt:lpstr>
      <vt:lpstr>Slide 11</vt:lpstr>
      <vt:lpstr>Slide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Profile Presentation</dc:title>
  <dc:creator>NEWPC3</dc:creator>
  <cp:lastModifiedBy>Windows User</cp:lastModifiedBy>
  <cp:revision>6</cp:revision>
  <dcterms:created xsi:type="dcterms:W3CDTF">2006-08-16T00:00:00Z</dcterms:created>
  <dcterms:modified xsi:type="dcterms:W3CDTF">2024-08-30T09:28:17Z</dcterms:modified>
  <dc:identifier>DAGPTOAgYLA</dc:identifier>
</cp:coreProperties>
</file>